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Lst>
  <p:notesMasterIdLst>
    <p:notesMasterId r:id="rId124"/>
  </p:notesMasterIdLst>
  <p:sldIdLst>
    <p:sldId id="417" r:id="rId4"/>
    <p:sldId id="271" r:id="rId5"/>
    <p:sldId id="283" r:id="rId6"/>
    <p:sldId id="268" r:id="rId7"/>
    <p:sldId id="278" r:id="rId8"/>
    <p:sldId id="280" r:id="rId9"/>
    <p:sldId id="282" r:id="rId10"/>
    <p:sldId id="277" r:id="rId11"/>
    <p:sldId id="267" r:id="rId12"/>
    <p:sldId id="269" r:id="rId13"/>
    <p:sldId id="272" r:id="rId14"/>
    <p:sldId id="279"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41" r:id="rId33"/>
    <p:sldId id="421" r:id="rId34"/>
    <p:sldId id="301" r:id="rId35"/>
    <p:sldId id="302" r:id="rId36"/>
    <p:sldId id="303" r:id="rId37"/>
    <p:sldId id="304" r:id="rId38"/>
    <p:sldId id="305" r:id="rId39"/>
    <p:sldId id="306" r:id="rId40"/>
    <p:sldId id="422" r:id="rId41"/>
    <p:sldId id="308" r:id="rId42"/>
    <p:sldId id="309" r:id="rId43"/>
    <p:sldId id="310" r:id="rId44"/>
    <p:sldId id="311" r:id="rId45"/>
    <p:sldId id="395" r:id="rId46"/>
    <p:sldId id="418"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419" r:id="rId64"/>
    <p:sldId id="332" r:id="rId65"/>
    <p:sldId id="334" r:id="rId66"/>
    <p:sldId id="336" r:id="rId67"/>
    <p:sldId id="338" r:id="rId68"/>
    <p:sldId id="344" r:id="rId69"/>
    <p:sldId id="345" r:id="rId70"/>
    <p:sldId id="346" r:id="rId71"/>
    <p:sldId id="347" r:id="rId72"/>
    <p:sldId id="348" r:id="rId73"/>
    <p:sldId id="349" r:id="rId74"/>
    <p:sldId id="420" r:id="rId75"/>
    <p:sldId id="350" r:id="rId76"/>
    <p:sldId id="351" r:id="rId77"/>
    <p:sldId id="352" r:id="rId78"/>
    <p:sldId id="353" r:id="rId79"/>
    <p:sldId id="354" r:id="rId80"/>
    <p:sldId id="355" r:id="rId81"/>
    <p:sldId id="356" r:id="rId82"/>
    <p:sldId id="357" r:id="rId83"/>
    <p:sldId id="358" r:id="rId84"/>
    <p:sldId id="359" r:id="rId85"/>
    <p:sldId id="360" r:id="rId86"/>
    <p:sldId id="415" r:id="rId87"/>
    <p:sldId id="361" r:id="rId88"/>
    <p:sldId id="416" r:id="rId89"/>
    <p:sldId id="362" r:id="rId90"/>
    <p:sldId id="363" r:id="rId91"/>
    <p:sldId id="391" r:id="rId92"/>
    <p:sldId id="392" r:id="rId93"/>
    <p:sldId id="393" r:id="rId94"/>
    <p:sldId id="394" r:id="rId95"/>
    <p:sldId id="366" r:id="rId96"/>
    <p:sldId id="367" r:id="rId97"/>
    <p:sldId id="368" r:id="rId98"/>
    <p:sldId id="370" r:id="rId99"/>
    <p:sldId id="423" r:id="rId100"/>
    <p:sldId id="371" r:id="rId101"/>
    <p:sldId id="372" r:id="rId102"/>
    <p:sldId id="373"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39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533" autoAdjust="0"/>
  </p:normalViewPr>
  <p:slideViewPr>
    <p:cSldViewPr snapToGrid="0">
      <p:cViewPr varScale="1">
        <p:scale>
          <a:sx n="59" d="100"/>
          <a:sy n="59" d="100"/>
        </p:scale>
        <p:origin x="114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OneDrive\Desktop\CSAT%20Measure%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OneDrive\Desktop\CSAT%20Measure%20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PHASE-WISE</a:t>
            </a:r>
            <a:r>
              <a:rPr lang="en-IN" sz="1200" baseline="0"/>
              <a:t> SIGMA VALUE COMPARISON</a:t>
            </a:r>
            <a:endParaRPr lang="en-IN" sz="120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'MEASURE DATA'!$K$20</c:f>
              <c:strCache>
                <c:ptCount val="1"/>
                <c:pt idx="0">
                  <c:v>LONG TERM SIGMA VALUE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'MEASURE DATA'!$J$21:$J$22</c:f>
              <c:strCache>
                <c:ptCount val="2"/>
                <c:pt idx="0">
                  <c:v>MEASURE </c:v>
                </c:pt>
                <c:pt idx="1">
                  <c:v>IMPROVE</c:v>
                </c:pt>
              </c:strCache>
            </c:strRef>
          </c:cat>
          <c:val>
            <c:numRef>
              <c:f>'MEASURE DATA'!$K$21:$K$22</c:f>
              <c:numCache>
                <c:formatCode>General</c:formatCode>
                <c:ptCount val="2"/>
                <c:pt idx="0">
                  <c:v>1.67E-2</c:v>
                </c:pt>
                <c:pt idx="1">
                  <c:v>0.51800000000000002</c:v>
                </c:pt>
              </c:numCache>
            </c:numRef>
          </c:val>
        </c:ser>
        <c:dLbls>
          <c:showLegendKey val="0"/>
          <c:showVal val="1"/>
          <c:showCatName val="0"/>
          <c:showSerName val="0"/>
          <c:showPercent val="0"/>
          <c:showBubbleSize val="0"/>
        </c:dLbls>
        <c:gapWidth val="100"/>
        <c:axId val="372302496"/>
        <c:axId val="372302888"/>
      </c:barChart>
      <c:scatterChart>
        <c:scatterStyle val="lineMarker"/>
        <c:varyColors val="0"/>
        <c:ser>
          <c:idx val="1"/>
          <c:order val="1"/>
          <c:tx>
            <c:strRef>
              <c:f>'MEASURE DATA'!$J$25</c:f>
              <c:strCache>
                <c:ptCount val="1"/>
                <c:pt idx="0">
                  <c:v>AVERAGE</c:v>
                </c:pt>
              </c:strCache>
            </c:strRef>
          </c:tx>
          <c:spPr>
            <a:ln w="25400" cap="rnd">
              <a:no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errBars>
            <c:errDir val="x"/>
            <c:errBarType val="plus"/>
            <c:errValType val="fixedVal"/>
            <c:noEndCap val="1"/>
            <c:val val="1"/>
            <c:spPr>
              <a:noFill/>
              <a:ln w="31750" cap="flat" cmpd="sng" algn="ctr">
                <a:solidFill>
                  <a:schemeClr val="accent4"/>
                </a:solidFill>
                <a:round/>
              </a:ln>
              <a:effectLst/>
            </c:spPr>
          </c:errBars>
          <c:yVal>
            <c:numRef>
              <c:f>'MEASURE DATA'!$K$25</c:f>
              <c:numCache>
                <c:formatCode>General</c:formatCode>
                <c:ptCount val="1"/>
                <c:pt idx="0">
                  <c:v>0.31409999999999999</c:v>
                </c:pt>
              </c:numCache>
            </c:numRef>
          </c:yVal>
          <c:smooth val="0"/>
        </c:ser>
        <c:dLbls>
          <c:showLegendKey val="0"/>
          <c:showVal val="1"/>
          <c:showCatName val="0"/>
          <c:showSerName val="0"/>
          <c:showPercent val="0"/>
          <c:showBubbleSize val="0"/>
        </c:dLbls>
        <c:axId val="372302496"/>
        <c:axId val="372302888"/>
      </c:scatterChart>
      <c:catAx>
        <c:axId val="37230249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phase</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72302888"/>
        <c:crosses val="autoZero"/>
        <c:auto val="1"/>
        <c:lblAlgn val="ctr"/>
        <c:lblOffset val="100"/>
        <c:noMultiLvlLbl val="0"/>
      </c:catAx>
      <c:valAx>
        <c:axId val="37230288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lONG</a:t>
                </a:r>
                <a:r>
                  <a:rPr lang="en-IN" baseline="0"/>
                  <a:t> term sigma value</a:t>
                </a:r>
                <a:endParaRPr lang="en-IN"/>
              </a:p>
            </c:rich>
          </c:tx>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7230249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PHASE-WISE</a:t>
            </a:r>
            <a:r>
              <a:rPr lang="en-IN" sz="1200" baseline="0"/>
              <a:t> SIGMA VALUE COMPARISON</a:t>
            </a:r>
            <a:endParaRPr lang="en-IN" sz="120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'MEASURE DATA'!$K$20</c:f>
              <c:strCache>
                <c:ptCount val="1"/>
                <c:pt idx="0">
                  <c:v>LONG TERM SIGMA VALUE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'MEASURE DATA'!$J$21:$J$23</c:f>
              <c:strCache>
                <c:ptCount val="3"/>
                <c:pt idx="0">
                  <c:v>MEASURE </c:v>
                </c:pt>
                <c:pt idx="1">
                  <c:v>IMPROVE</c:v>
                </c:pt>
                <c:pt idx="2">
                  <c:v>CONTROL</c:v>
                </c:pt>
              </c:strCache>
            </c:strRef>
          </c:cat>
          <c:val>
            <c:numRef>
              <c:f>'MEASURE DATA'!$K$21:$K$23</c:f>
              <c:numCache>
                <c:formatCode>General</c:formatCode>
                <c:ptCount val="3"/>
                <c:pt idx="0">
                  <c:v>1.67E-2</c:v>
                </c:pt>
                <c:pt idx="1">
                  <c:v>0.51800000000000002</c:v>
                </c:pt>
                <c:pt idx="2">
                  <c:v>0.40760000000000002</c:v>
                </c:pt>
              </c:numCache>
            </c:numRef>
          </c:val>
        </c:ser>
        <c:dLbls>
          <c:showLegendKey val="0"/>
          <c:showVal val="1"/>
          <c:showCatName val="0"/>
          <c:showSerName val="0"/>
          <c:showPercent val="0"/>
          <c:showBubbleSize val="0"/>
        </c:dLbls>
        <c:gapWidth val="100"/>
        <c:overlap val="-24"/>
        <c:axId val="529203952"/>
        <c:axId val="529200424"/>
      </c:barChart>
      <c:scatterChart>
        <c:scatterStyle val="lineMarker"/>
        <c:varyColors val="0"/>
        <c:ser>
          <c:idx val="1"/>
          <c:order val="1"/>
          <c:tx>
            <c:strRef>
              <c:f>'MEASURE DATA'!$J$25</c:f>
              <c:strCache>
                <c:ptCount val="1"/>
                <c:pt idx="0">
                  <c:v>AVERAGE</c:v>
                </c:pt>
              </c:strCache>
            </c:strRef>
          </c:tx>
          <c:spPr>
            <a:ln w="25400" cap="rnd">
              <a:no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errBars>
            <c:errDir val="x"/>
            <c:errBarType val="plus"/>
            <c:errValType val="fixedVal"/>
            <c:noEndCap val="1"/>
            <c:val val="2"/>
            <c:spPr>
              <a:noFill/>
              <a:ln w="31750" cap="flat" cmpd="sng" algn="ctr">
                <a:solidFill>
                  <a:srgbClr val="FFC000"/>
                </a:solidFill>
                <a:round/>
              </a:ln>
              <a:effectLst/>
            </c:spPr>
          </c:errBars>
          <c:yVal>
            <c:numRef>
              <c:f>'MEASURE DATA'!$K$25</c:f>
              <c:numCache>
                <c:formatCode>General</c:formatCode>
                <c:ptCount val="1"/>
                <c:pt idx="0">
                  <c:v>0.31409999999999999</c:v>
                </c:pt>
              </c:numCache>
            </c:numRef>
          </c:yVal>
          <c:smooth val="0"/>
        </c:ser>
        <c:dLbls>
          <c:showLegendKey val="0"/>
          <c:showVal val="1"/>
          <c:showCatName val="0"/>
          <c:showSerName val="0"/>
          <c:showPercent val="0"/>
          <c:showBubbleSize val="0"/>
        </c:dLbls>
        <c:axId val="529203952"/>
        <c:axId val="529200424"/>
      </c:scatterChart>
      <c:catAx>
        <c:axId val="52920395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PHASE</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29200424"/>
        <c:crosses val="autoZero"/>
        <c:auto val="1"/>
        <c:lblAlgn val="ctr"/>
        <c:lblOffset val="100"/>
        <c:noMultiLvlLbl val="0"/>
      </c:catAx>
      <c:valAx>
        <c:axId val="52920042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LONG</a:t>
                </a:r>
                <a:r>
                  <a:rPr lang="en-IN" baseline="0"/>
                  <a:t> TERM SIGMA VALUE</a:t>
                </a:r>
                <a:endParaRPr lang="en-IN"/>
              </a:p>
            </c:rich>
          </c:tx>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2920395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9AF4-8ED1-43A4-BFCD-820752018E32}"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09DAE-95FB-44E1-9F36-6DDAAF9464FC}" type="slidenum">
              <a:rPr lang="en-US" smtClean="0"/>
              <a:t>‹#›</a:t>
            </a:fld>
            <a:endParaRPr lang="en-US"/>
          </a:p>
        </p:txBody>
      </p:sp>
    </p:spTree>
    <p:extLst>
      <p:ext uri="{BB962C8B-B14F-4D97-AF65-F5344CB8AC3E}">
        <p14:creationId xmlns:p14="http://schemas.microsoft.com/office/powerpoint/2010/main" val="2840545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smtClean="0">
                <a:latin typeface="Calibri" panose="020F0502020204030204" pitchFamily="34" charset="0"/>
                <a:cs typeface="Calibri" panose="020F0502020204030204" pitchFamily="34" charset="0"/>
              </a:rPr>
              <a:t>PROJECT NO. 2 :</a:t>
            </a:r>
            <a:r>
              <a:rPr lang="en-US" sz="1200" b="1" u="sng" baseline="0" dirty="0" smtClean="0">
                <a:latin typeface="Calibri" panose="020F0502020204030204" pitchFamily="34" charset="0"/>
                <a:cs typeface="Calibri" panose="020F0502020204030204" pitchFamily="34" charset="0"/>
              </a:rPr>
              <a:t> TOPIC</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1</a:t>
            </a:fld>
            <a:endParaRPr lang="en-US"/>
          </a:p>
        </p:txBody>
      </p:sp>
    </p:spTree>
    <p:extLst>
      <p:ext uri="{BB962C8B-B14F-4D97-AF65-F5344CB8AC3E}">
        <p14:creationId xmlns:p14="http://schemas.microsoft.com/office/powerpoint/2010/main" val="289031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mj-lt"/>
              <a:buNone/>
            </a:pPr>
            <a:r>
              <a:rPr lang="en-US" b="1" dirty="0" smtClean="0"/>
              <a:t>Hint:</a:t>
            </a:r>
          </a:p>
          <a:p>
            <a:pPr marL="228600" lvl="0" indent="-228600" algn="l" rtl="0">
              <a:spcBef>
                <a:spcPts val="0"/>
              </a:spcBef>
              <a:spcAft>
                <a:spcPts val="0"/>
              </a:spcAft>
              <a:buFont typeface="+mj-lt"/>
              <a:buAutoNum type="arabicPeriod"/>
            </a:pPr>
            <a:r>
              <a:rPr lang="en-US" dirty="0" smtClean="0"/>
              <a:t>Please refer process map given in next step (slide 10) and draw a high level process step. </a:t>
            </a:r>
          </a:p>
          <a:p>
            <a:pPr marL="228600" lvl="0" indent="-228600" algn="l" rtl="0">
              <a:spcBef>
                <a:spcPts val="0"/>
              </a:spcBef>
              <a:spcAft>
                <a:spcPts val="0"/>
              </a:spcAft>
              <a:buFont typeface="+mj-lt"/>
              <a:buAutoNum type="arabicPeriod"/>
            </a:pPr>
            <a:r>
              <a:rPr lang="en-US" dirty="0" smtClean="0"/>
              <a:t>Also refer our training manual and other project as a reference</a:t>
            </a:r>
            <a:r>
              <a:rPr lang="en-US" baseline="0" dirty="0" smtClean="0"/>
              <a:t> to identify each of the component of SIPOC</a:t>
            </a:r>
            <a:endParaRPr lang="en-US" dirty="0" smtClean="0"/>
          </a:p>
          <a:p>
            <a:pPr marL="228600" lvl="0" indent="-228600" algn="l" rtl="0">
              <a:spcBef>
                <a:spcPts val="0"/>
              </a:spcBef>
              <a:spcAft>
                <a:spcPts val="0"/>
              </a:spcAft>
              <a:buFont typeface="+mj-lt"/>
              <a:buAutoNum type="arabicPeriod"/>
            </a:pPr>
            <a:r>
              <a:rPr lang="en-US" dirty="0" smtClean="0"/>
              <a:t>Insert the text box for</a:t>
            </a:r>
            <a:r>
              <a:rPr lang="en-US" baseline="0" dirty="0" smtClean="0"/>
              <a:t> each column to insert the answer.</a:t>
            </a:r>
            <a:endParaRPr dirty="0"/>
          </a:p>
        </p:txBody>
      </p:sp>
    </p:spTree>
    <p:extLst>
      <p:ext uri="{BB962C8B-B14F-4D97-AF65-F5344CB8AC3E}">
        <p14:creationId xmlns:p14="http://schemas.microsoft.com/office/powerpoint/2010/main" val="1018693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we will do FMEA in Control phase.</a:t>
            </a:r>
          </a:p>
          <a:p>
            <a:endParaRPr lang="en-US" b="1" dirty="0" smtClean="0"/>
          </a:p>
          <a:p>
            <a:r>
              <a:rPr lang="en-US" b="1" dirty="0" smtClean="0"/>
              <a:t>Note: Failure</a:t>
            </a:r>
            <a:r>
              <a:rPr lang="en-US" b="1" baseline="0" dirty="0" smtClean="0"/>
              <a:t> Mode Effect Analysis is done by Pursullence. For your reference excel file is embedded into this slide. To open the file, double click on the excel icon given on the upper right corner.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35360607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FMEA Continued…</a:t>
            </a:r>
            <a:endParaRPr lang="en-US" b="1" baseline="0" dirty="0" smtClean="0"/>
          </a:p>
          <a:p>
            <a:endParaRPr lang="en-US" b="1" dirty="0" smtClean="0"/>
          </a:p>
          <a:p>
            <a:r>
              <a:rPr lang="en-US" b="1" dirty="0" smtClean="0"/>
              <a:t>Note: Failure</a:t>
            </a:r>
            <a:r>
              <a:rPr lang="en-US" b="1" baseline="0" dirty="0" smtClean="0"/>
              <a:t> Mode Effect Analysis is done by Pursullence. For your reference excel file is embedded into this slide. To open the file, double click on the excel icon given on the upper right corner.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012436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FMEA Continued…</a:t>
            </a:r>
            <a:endParaRPr lang="en-US" b="1" baseline="0" dirty="0" smtClean="0"/>
          </a:p>
          <a:p>
            <a:endParaRPr lang="en-US" b="1" dirty="0" smtClean="0"/>
          </a:p>
          <a:p>
            <a:r>
              <a:rPr lang="en-US" b="1" dirty="0" smtClean="0"/>
              <a:t>Note: Failure</a:t>
            </a:r>
            <a:r>
              <a:rPr lang="en-US" b="1" baseline="0" dirty="0" smtClean="0"/>
              <a:t> Mode Effect Analysis is done by Pursullence. For your reference excel file is embedded into this slide. To open the file, double click on the excel icon given on the upper right corner.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17548956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Control</a:t>
            </a:r>
            <a:r>
              <a:rPr lang="en-US" b="1" baseline="0" dirty="0" smtClean="0"/>
              <a:t> Phase – CSAT Data. Excel file is embedded on this slide. </a:t>
            </a:r>
          </a:p>
          <a:p>
            <a:pPr marL="228600" lvl="0" indent="-228600" algn="l" rtl="0">
              <a:spcBef>
                <a:spcPts val="0"/>
              </a:spcBef>
              <a:spcAft>
                <a:spcPts val="0"/>
              </a:spcAft>
              <a:buAutoNum type="arabicPeriod"/>
            </a:pPr>
            <a:r>
              <a:rPr lang="en-US" b="1" baseline="0" dirty="0" smtClean="0"/>
              <a:t>In this excel, data for CSAT score and status of MET/ NOTMET is given.</a:t>
            </a:r>
          </a:p>
          <a:p>
            <a:pPr marL="228600" lvl="0" indent="-228600" algn="l" rtl="0">
              <a:spcBef>
                <a:spcPts val="0"/>
              </a:spcBef>
              <a:spcAft>
                <a:spcPts val="0"/>
              </a:spcAft>
              <a:buAutoNum type="arabicPeriod"/>
            </a:pPr>
            <a:r>
              <a:rPr lang="en-US" b="1" dirty="0" smtClean="0"/>
              <a:t>Also daily</a:t>
            </a:r>
            <a:r>
              <a:rPr lang="en-US" b="1" baseline="0" dirty="0" smtClean="0"/>
              <a:t> </a:t>
            </a:r>
            <a:r>
              <a:rPr lang="en-US" b="1" dirty="0" smtClean="0"/>
              <a:t>MET</a:t>
            </a:r>
            <a:r>
              <a:rPr lang="en-US" b="1" baseline="0" dirty="0" smtClean="0"/>
              <a:t> count is obtained for each phase and we need this data to compute combined control chart of three phases.</a:t>
            </a:r>
            <a:endParaRPr b="1" dirty="0"/>
          </a:p>
        </p:txBody>
      </p:sp>
    </p:spTree>
    <p:extLst>
      <p:ext uri="{BB962C8B-B14F-4D97-AF65-F5344CB8AC3E}">
        <p14:creationId xmlns:p14="http://schemas.microsoft.com/office/powerpoint/2010/main" val="16265685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Since,</a:t>
            </a:r>
            <a:r>
              <a:rPr lang="en-US" b="1" baseline="0" dirty="0" smtClean="0"/>
              <a:t> Y i.e. CSAT (MET/NOTMET) is discrete we need to select one of the control chart from discrete control charts. Where we will mainly look at the sample size for each group, whether is varying or constant. In our case we have taken 50 samples on each day, but usually number of queries or tickets generated on each day can be different. So we will select P chart to check whether the process is in control or not.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562177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baseline="0" dirty="0" smtClean="0">
                <a:solidFill>
                  <a:prstClr val="black"/>
                </a:solidFill>
              </a:rPr>
              <a:t>To draw a P-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a:t>
            </a:r>
            <a:r>
              <a:rPr lang="en-US" b="1" i="1" u="none" baseline="0" dirty="0" smtClean="0">
                <a:solidFill>
                  <a:prstClr val="black"/>
                </a:solidFill>
              </a:rPr>
              <a:t> Follow the given Minitab path: </a:t>
            </a:r>
            <a:r>
              <a:rPr lang="en-US" sz="1200" b="1" i="1" dirty="0" smtClean="0">
                <a:solidFill>
                  <a:prstClr val="black"/>
                </a:solidFill>
              </a:rPr>
              <a:t>Stat&gt; Control Charts&gt; Attribute Charts&gt;p </a:t>
            </a:r>
            <a:r>
              <a:rPr lang="en-US" b="1" i="1" u="none" baseline="0" dirty="0" smtClean="0">
                <a:solidFill>
                  <a:prstClr val="black"/>
                </a:solidFill>
              </a:rPr>
              <a:t> .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a:t>
            </a:r>
            <a:r>
              <a:rPr lang="en-US" b="1" i="1" u="none" baseline="0" dirty="0" smtClean="0">
                <a:solidFill>
                  <a:prstClr val="black"/>
                </a:solidFill>
              </a:rPr>
              <a:t> Copy the graphical output (i.e. P – chart) and paste on this slide in the given box.</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Write the interpretation from the chart.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i="1" u="none" baseline="0"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8092636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2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679264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baseline="0" dirty="0" smtClean="0"/>
              <a:t>The expected p-value from the test performed by you should be 0.000</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30555929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one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40374608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1-Proportion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dirty="0" smtClean="0"/>
              <a:t>In control phase for</a:t>
            </a:r>
            <a:r>
              <a:rPr lang="en-US" b="1" baseline="0" dirty="0" smtClean="0"/>
              <a:t> 1 </a:t>
            </a:r>
            <a:r>
              <a:rPr lang="en-US" b="1" dirty="0" smtClean="0"/>
              <a:t>proportion test use 0.60 as</a:t>
            </a:r>
            <a:r>
              <a:rPr lang="en-US" b="1" baseline="0" dirty="0" smtClean="0"/>
              <a:t> </a:t>
            </a:r>
            <a:r>
              <a:rPr lang="en-US" b="1" dirty="0" smtClean="0"/>
              <a:t>hypothesized value.</a:t>
            </a:r>
          </a:p>
          <a:p>
            <a:pPr marL="0" lvl="0" indent="0" algn="l" rtl="0">
              <a:spcBef>
                <a:spcPts val="0"/>
              </a:spcBef>
              <a:spcAft>
                <a:spcPts val="0"/>
              </a:spcAft>
              <a:buNone/>
            </a:pPr>
            <a:r>
              <a:rPr lang="en-US" b="1" baseline="0" dirty="0" smtClean="0"/>
              <a:t>The expected p-value from the test performed by you should be 1.000</a:t>
            </a:r>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35494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Hint:</a:t>
            </a:r>
          </a:p>
          <a:p>
            <a:pPr marL="228600" indent="-228600">
              <a:buFont typeface="+mj-lt"/>
              <a:buAutoNum type="arabicPeriod"/>
            </a:pPr>
            <a:r>
              <a:rPr lang="en-US" dirty="0" smtClean="0"/>
              <a:t>Please refer the attached excel file</a:t>
            </a:r>
            <a:r>
              <a:rPr lang="en-US" baseline="0" dirty="0" smtClean="0"/>
              <a:t> for reference and clear view of process map</a:t>
            </a:r>
          </a:p>
          <a:p>
            <a:pPr marL="228600" indent="-228600">
              <a:buFont typeface="+mj-lt"/>
              <a:buAutoNum type="arabicPeriod"/>
            </a:pPr>
            <a:r>
              <a:rPr lang="en-US" baseline="0" dirty="0" smtClean="0"/>
              <a:t>Observe the process map given and try to understand the flow of work. </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11</a:t>
            </a:fld>
            <a:endParaRPr lang="en-US" dirty="0"/>
          </a:p>
        </p:txBody>
      </p:sp>
    </p:spTree>
    <p:extLst>
      <p:ext uri="{BB962C8B-B14F-4D97-AF65-F5344CB8AC3E}">
        <p14:creationId xmlns:p14="http://schemas.microsoft.com/office/powerpoint/2010/main" val="33070704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Clr>
                <a:srgbClr val="007BB9"/>
              </a:buClr>
            </a:pPr>
            <a:r>
              <a:rPr lang="en-US" b="1" dirty="0" smtClean="0"/>
              <a:t>Hint:-</a:t>
            </a:r>
            <a:endParaRPr lang="en-US" b="1" i="1" dirty="0" smtClean="0"/>
          </a:p>
          <a:p>
            <a:pPr marL="228600" indent="-228600">
              <a:lnSpc>
                <a:spcPct val="150000"/>
              </a:lnSpc>
              <a:buClr>
                <a:srgbClr val="007BB9"/>
              </a:buClr>
              <a:buAutoNum type="arabicParenR"/>
            </a:pPr>
            <a:r>
              <a:rPr lang="en-US" sz="1200" b="1" i="1" kern="0" dirty="0" smtClean="0">
                <a:solidFill>
                  <a:schemeClr val="accent4">
                    <a:lumMod val="50000"/>
                  </a:schemeClr>
                </a:solidFill>
              </a:rPr>
              <a:t>Refer to the </a:t>
            </a:r>
            <a:r>
              <a:rPr lang="en-US" sz="1200" b="1" i="1" dirty="0" smtClean="0">
                <a:solidFill>
                  <a:srgbClr val="007BB9"/>
                </a:solidFill>
              </a:rPr>
              <a:t>formulas provided</a:t>
            </a:r>
            <a:r>
              <a:rPr lang="en-US" sz="1200" b="1" i="1" baseline="0" dirty="0" smtClean="0">
                <a:solidFill>
                  <a:srgbClr val="007BB9"/>
                </a:solidFill>
              </a:rPr>
              <a:t> in measure phase </a:t>
            </a:r>
            <a:r>
              <a:rPr lang="en-US" sz="1200" b="1" i="1" kern="0" dirty="0" smtClean="0">
                <a:solidFill>
                  <a:schemeClr val="accent4">
                    <a:lumMod val="50000"/>
                  </a:schemeClr>
                </a:solidFill>
              </a:rPr>
              <a:t>&amp; find the appropriate values of parameters of capability analysis.</a:t>
            </a:r>
          </a:p>
          <a:p>
            <a:pPr marL="0" indent="0">
              <a:lnSpc>
                <a:spcPct val="150000"/>
              </a:lnSpc>
              <a:buClr>
                <a:srgbClr val="007BB9"/>
              </a:buClr>
              <a:buNone/>
            </a:pPr>
            <a:endParaRPr lang="en-US" sz="1200" b="1" kern="0" dirty="0" smtClean="0">
              <a:solidFill>
                <a:schemeClr val="accent4">
                  <a:lumMod val="50000"/>
                </a:schemeClr>
              </a:solidFill>
            </a:endParaRPr>
          </a:p>
          <a:p>
            <a:pPr algn="l">
              <a:spcBef>
                <a:spcPct val="50000"/>
              </a:spcBef>
              <a:buClr>
                <a:srgbClr val="007BB9"/>
              </a:buClr>
            </a:pPr>
            <a:r>
              <a:rPr lang="en-US" sz="1200" b="1" dirty="0" smtClean="0">
                <a:solidFill>
                  <a:srgbClr val="007BB9"/>
                </a:solidFill>
              </a:rPr>
              <a:t>2) </a:t>
            </a:r>
            <a:r>
              <a:rPr lang="en-US" sz="1200" b="1" i="1" dirty="0" smtClean="0">
                <a:solidFill>
                  <a:srgbClr val="007BB9"/>
                </a:solidFill>
              </a:rPr>
              <a:t>Capability Analysis: </a:t>
            </a:r>
            <a:r>
              <a:rPr lang="en-US" sz="1200" b="1" i="1" dirty="0" smtClean="0">
                <a:solidFill>
                  <a:srgbClr val="007BB9"/>
                </a:solidFill>
                <a:latin typeface="Calibri" panose="020F0502020204030204" pitchFamily="34" charset="0"/>
              </a:rPr>
              <a:t>Solutions for Capability analysis are displayed in hint section.</a:t>
            </a:r>
          </a:p>
          <a:p>
            <a:pPr algn="l">
              <a:spcBef>
                <a:spcPct val="50000"/>
              </a:spcBef>
              <a:buClr>
                <a:srgbClr val="007BB9"/>
              </a:buClr>
            </a:pPr>
            <a:endParaRPr lang="en-US" sz="1200" b="1" i="1" dirty="0" smtClean="0">
              <a:solidFill>
                <a:srgbClr val="007BB9"/>
              </a:solidFill>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sz="1200" b="1" i="0" u="none" strike="noStrike" dirty="0" smtClean="0">
                <a:solidFill>
                  <a:schemeClr val="bg1"/>
                </a:solidFill>
                <a:effectLst/>
                <a:latin typeface="Calibri" panose="020F0502020204030204" pitchFamily="34" charset="0"/>
              </a:rPr>
              <a:t>Defective</a:t>
            </a:r>
            <a:r>
              <a:rPr lang="en-US" sz="1200" b="1" i="0" u="none" strike="noStrike" baseline="0" dirty="0" smtClean="0">
                <a:solidFill>
                  <a:schemeClr val="bg1"/>
                </a:solidFill>
                <a:effectLst/>
                <a:latin typeface="Calibri" panose="020F0502020204030204" pitchFamily="34" charset="0"/>
              </a:rPr>
              <a:t> Definition - </a:t>
            </a:r>
            <a:r>
              <a:rPr lang="en-US" sz="1200" b="1" i="0" u="none" strike="noStrike" dirty="0" smtClean="0">
                <a:solidFill>
                  <a:srgbClr val="000000"/>
                </a:solidFill>
                <a:effectLst/>
                <a:latin typeface="Calibri" panose="020F0502020204030204" pitchFamily="34" charset="0"/>
              </a:rPr>
              <a:t>CSAT</a:t>
            </a:r>
            <a:r>
              <a:rPr lang="en-US" sz="1200" b="1" i="0" u="none" strike="noStrike" baseline="0" dirty="0" smtClean="0">
                <a:solidFill>
                  <a:srgbClr val="000000"/>
                </a:solidFill>
                <a:effectLst/>
                <a:latin typeface="Calibri" panose="020F0502020204030204" pitchFamily="34" charset="0"/>
              </a:rPr>
              <a:t> Score </a:t>
            </a:r>
            <a:r>
              <a:rPr lang="en-US" sz="1200" b="1" i="0" u="none" strike="noStrike" dirty="0" smtClean="0">
                <a:solidFill>
                  <a:srgbClr val="000000"/>
                </a:solidFill>
                <a:effectLst/>
                <a:latin typeface="Calibri" panose="020F0502020204030204" pitchFamily="34" charset="0"/>
              </a:rPr>
              <a:t>&lt;3</a:t>
            </a: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Total Units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2250</a:t>
            </a:r>
          </a:p>
          <a:p>
            <a:pPr marL="285750" indent="-285750" rtl="0" eaLnBrk="1" fontAlgn="ctr" latinLnBrk="0" hangingPunct="1">
              <a:buFont typeface="+mj-lt"/>
              <a:buAutoNum type="romanLcPeriod"/>
            </a:pPr>
            <a:r>
              <a:rPr lang="en-US" sz="1200" b="1" i="0" u="none" strike="noStrike" kern="1200" dirty="0" smtClean="0">
                <a:solidFill>
                  <a:schemeClr val="tx1"/>
                </a:solidFill>
                <a:effectLst/>
                <a:latin typeface="+mn-lt"/>
                <a:ea typeface="+mn-ea"/>
                <a:cs typeface="+mn-cs"/>
              </a:rPr>
              <a:t>Total Opportunities</a:t>
            </a:r>
            <a:r>
              <a:rPr lang="en-US" sz="1200" b="1" i="0" u="none" strike="noStrike" kern="1200" baseline="0" dirty="0" smtClean="0">
                <a:solidFill>
                  <a:schemeClr val="tx1"/>
                </a:solidFill>
                <a:effectLst/>
                <a:latin typeface="+mn-lt"/>
                <a:ea typeface="+mn-ea"/>
                <a:cs typeface="+mn-cs"/>
              </a:rPr>
              <a:t> - 2250</a:t>
            </a:r>
            <a:endParaRPr lang="en-US" sz="1200" b="1" i="0" u="none" strike="noStrike" kern="1200" dirty="0" smtClean="0">
              <a:solidFill>
                <a:schemeClr val="tx1"/>
              </a:solidFill>
              <a:effectLst/>
              <a:latin typeface="+mn-lt"/>
              <a:ea typeface="+mn-ea"/>
              <a:cs typeface="+mn-cs"/>
            </a:endParaRPr>
          </a:p>
          <a:p>
            <a:pPr marL="285750" indent="-285750" rtl="0" eaLnBrk="1" fontAlgn="ctr" latinLnBrk="0" hangingPunct="1">
              <a:buFont typeface="+mj-lt"/>
              <a:buAutoNum type="romanLcPeriod"/>
            </a:pPr>
            <a:r>
              <a:rPr lang="en-US" sz="1200" b="1" i="0" u="none" strike="noStrike" kern="1200" dirty="0" smtClean="0">
                <a:solidFill>
                  <a:schemeClr val="tx1"/>
                </a:solidFill>
                <a:effectLst/>
                <a:latin typeface="+mn-lt"/>
                <a:ea typeface="+mn-ea"/>
                <a:cs typeface="+mn-cs"/>
              </a:rPr>
              <a:t>Defective</a:t>
            </a:r>
            <a:r>
              <a:rPr lang="en-US" sz="1200" b="1" i="0" u="none" strike="noStrike" kern="1200" baseline="0" dirty="0" smtClean="0">
                <a:solidFill>
                  <a:schemeClr val="tx1"/>
                </a:solidFill>
                <a:effectLst/>
                <a:latin typeface="+mn-lt"/>
                <a:ea typeface="+mn-ea"/>
                <a:cs typeface="+mn-cs"/>
              </a:rPr>
              <a:t> - 769</a:t>
            </a:r>
            <a:endParaRPr lang="en-US" sz="1200" b="1"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Defects/Total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0.341777778</a:t>
            </a: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Defectives Per Million Opportunities</a:t>
            </a:r>
            <a:r>
              <a:rPr lang="en-US" sz="1200" b="1" i="0" u="none" strike="noStrike" kern="1200" baseline="0" dirty="0" smtClean="0">
                <a:solidFill>
                  <a:schemeClr val="tx1"/>
                </a:solidFill>
                <a:effectLst/>
                <a:latin typeface="+mn-lt"/>
                <a:ea typeface="+mn-ea"/>
                <a:cs typeface="+mn-cs"/>
              </a:rPr>
              <a:t> – 341777.778</a:t>
            </a:r>
            <a:endParaRPr lang="en-US" sz="1200" b="1"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LONG TERM SIGMA VALUE (ZLT)</a:t>
            </a:r>
            <a:r>
              <a:rPr lang="en-US" sz="1200" b="1" i="0" u="none" strike="noStrike" kern="1200" baseline="0" dirty="0" smtClean="0">
                <a:solidFill>
                  <a:schemeClr val="tx1"/>
                </a:solidFill>
                <a:effectLst/>
                <a:latin typeface="+mn-lt"/>
                <a:ea typeface="+mn-ea"/>
                <a:cs typeface="+mn-cs"/>
              </a:rPr>
              <a:t> = </a:t>
            </a:r>
            <a:r>
              <a:rPr lang="en-US" sz="1200" b="1" i="1" u="none" strike="noStrike" kern="1200" baseline="0" dirty="0" smtClean="0">
                <a:solidFill>
                  <a:schemeClr val="tx1"/>
                </a:solidFill>
                <a:effectLst/>
                <a:latin typeface="+mn-lt"/>
                <a:ea typeface="+mn-ea"/>
                <a:cs typeface="+mn-cs"/>
              </a:rPr>
              <a:t>n</a:t>
            </a:r>
            <a:r>
              <a:rPr lang="en-US" sz="1200" b="1" i="1" u="none" strike="noStrike" kern="1200" dirty="0" smtClean="0">
                <a:solidFill>
                  <a:schemeClr val="tx1"/>
                </a:solidFill>
                <a:effectLst/>
                <a:latin typeface="+mn-lt"/>
                <a:ea typeface="+mn-ea"/>
                <a:cs typeface="+mn-cs"/>
              </a:rPr>
              <a:t>ormsinv ( 1- DPO) i.e.  normsinv( 1-0.341777778) </a:t>
            </a:r>
            <a:r>
              <a:rPr lang="en-US" sz="1200" b="1" i="0" u="none" strike="noStrike" kern="1200" baseline="0" dirty="0" smtClean="0">
                <a:solidFill>
                  <a:schemeClr val="tx1"/>
                </a:solidFill>
                <a:effectLst/>
                <a:latin typeface="+mn-lt"/>
                <a:ea typeface="+mn-ea"/>
                <a:cs typeface="+mn-cs"/>
              </a:rPr>
              <a:t>  =  0.41</a:t>
            </a:r>
            <a:endParaRPr lang="en-US" sz="1200" b="1" i="0" u="none" strike="noStrike" kern="1200" dirty="0" smtClean="0">
              <a:solidFill>
                <a:schemeClr val="tx1"/>
              </a:solidFill>
              <a:effectLst/>
              <a:latin typeface="+mn-lt"/>
              <a:ea typeface="+mn-ea"/>
              <a:cs typeface="+mn-cs"/>
            </a:endParaRPr>
          </a:p>
          <a:p>
            <a:pPr marL="0" indent="0" rtl="0" fontAlgn="ctr">
              <a:buFont typeface="+mj-lt"/>
              <a:buNone/>
            </a:pPr>
            <a:r>
              <a:rPr lang="en-US" sz="1200" b="0" i="0" u="none" strike="noStrike" kern="1200" dirty="0" smtClean="0">
                <a:solidFill>
                  <a:schemeClr val="tx1"/>
                </a:solidFill>
                <a:effectLst/>
                <a:latin typeface="+mn-lt"/>
                <a:ea typeface="+mn-ea"/>
                <a:cs typeface="+mn-cs"/>
              </a:rPr>
              <a:t> </a:t>
            </a:r>
            <a:endParaRPr lang="en-US" sz="1200" b="0" i="0" u="none" strike="noStrike" dirty="0" smtClean="0">
              <a:solidFill>
                <a:schemeClr val="bg1"/>
              </a:solidFill>
              <a:effectLst/>
              <a:latin typeface="Calibri" panose="020F0502020204030204" pitchFamily="34" charset="0"/>
            </a:endParaRPr>
          </a:p>
          <a:p>
            <a:pPr marL="0" lvl="0" indent="0" algn="l" rtl="0">
              <a:spcBef>
                <a:spcPts val="0"/>
              </a:spcBef>
              <a:spcAft>
                <a:spcPts val="0"/>
              </a:spcAft>
              <a:buNone/>
            </a:pPr>
            <a:r>
              <a:rPr lang="en-US" b="0" dirty="0" smtClean="0"/>
              <a:t> </a:t>
            </a:r>
          </a:p>
          <a:p>
            <a:pPr marL="0" lvl="0" indent="0" algn="l" rtl="0">
              <a:spcBef>
                <a:spcPts val="0"/>
              </a:spcBef>
              <a:spcAft>
                <a:spcPts val="0"/>
              </a:spcAft>
              <a:buNone/>
            </a:pPr>
            <a:endParaRPr lang="en-US" b="0" dirty="0" smtClean="0"/>
          </a:p>
          <a:p>
            <a:pPr marL="0" indent="0">
              <a:lnSpc>
                <a:spcPct val="150000"/>
              </a:lnSpc>
              <a:buClr>
                <a:srgbClr val="007BB9"/>
              </a:buClr>
              <a:buNone/>
            </a:pPr>
            <a:r>
              <a:rPr lang="en-US" sz="1200" b="1" kern="0" dirty="0" smtClean="0">
                <a:solidFill>
                  <a:schemeClr val="accent4">
                    <a:lumMod val="50000"/>
                  </a:schemeClr>
                </a:solidFill>
              </a:rPr>
              <a:t> </a:t>
            </a:r>
          </a:p>
          <a:p>
            <a:pPr>
              <a:lnSpc>
                <a:spcPct val="150000"/>
              </a:lnSpc>
              <a:buClr>
                <a:srgbClr val="007BB9"/>
              </a:buClr>
            </a:pPr>
            <a:endParaRPr lang="en-US" sz="1200" b="1" kern="0" dirty="0" smtClean="0">
              <a:solidFill>
                <a:schemeClr val="accent4">
                  <a:lumMod val="50000"/>
                </a:schemeClr>
              </a:solidFill>
            </a:endParaRPr>
          </a:p>
          <a:p>
            <a:pPr marL="0" lvl="0" indent="0" algn="l" rtl="0">
              <a:spcBef>
                <a:spcPts val="0"/>
              </a:spcBef>
              <a:spcAft>
                <a:spcPts val="0"/>
              </a:spcAft>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9536763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a:t>
            </a:r>
            <a:r>
              <a:rPr lang="en-US" b="1" baseline="0" dirty="0" smtClean="0"/>
              <a:t> you have to compute sigma value for each phase (i.e. for Measure, Improve &amp; Control) and draw a simple bar chart with average line to compare phase-wise sigma value. </a:t>
            </a:r>
          </a:p>
          <a:p>
            <a:endParaRPr lang="en-US" b="1" baseline="0" dirty="0" smtClean="0"/>
          </a:p>
          <a:p>
            <a:r>
              <a:rPr lang="en-US" b="1" baseline="0" dirty="0" smtClean="0"/>
              <a:t>Steps to draw a bar chart for Phase-wise comparison of Sigma Value (Long Term):</a:t>
            </a:r>
          </a:p>
          <a:p>
            <a:pPr marL="228600" indent="-228600">
              <a:buAutoNum type="arabicPeriod"/>
            </a:pPr>
            <a:r>
              <a:rPr lang="en-US" b="1" baseline="0" dirty="0" smtClean="0"/>
              <a:t>First step is copy or write the sigma value for measure and improve phase in the table given on this slide and these values you have obtained previously.</a:t>
            </a:r>
          </a:p>
          <a:p>
            <a:pPr marL="228600" indent="-228600">
              <a:buAutoNum type="arabicPeriod"/>
            </a:pPr>
            <a:r>
              <a:rPr lang="en-US" b="1" baseline="0" dirty="0" smtClean="0"/>
              <a:t>Second is write sigma value for control which is been obtained in the control phase itself.</a:t>
            </a:r>
          </a:p>
          <a:p>
            <a:pPr marL="228600" indent="-228600">
              <a:buAutoNum type="arabicPeriod"/>
            </a:pPr>
            <a:r>
              <a:rPr lang="en-US" b="1" baseline="0" dirty="0" smtClean="0"/>
              <a:t>And once we have sigma values for three phases, then compute average sigma value of these three and write it in the third column in all the three cells.</a:t>
            </a:r>
          </a:p>
          <a:p>
            <a:pPr marL="228600" indent="-228600">
              <a:buAutoNum type="arabicPeriod"/>
            </a:pPr>
            <a:r>
              <a:rPr lang="en-US" b="1" baseline="0" dirty="0" smtClean="0"/>
              <a:t>In excel draw a simple bar graph with average line.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1" baseline="0" dirty="0" smtClean="0"/>
              <a:t>Last step is, write interpretation from the graph.</a:t>
            </a:r>
          </a:p>
          <a:p>
            <a:pPr marL="0" indent="0">
              <a:buNone/>
            </a:pPr>
            <a:endParaRPr lang="en-US" b="1" baseline="0" dirty="0" smtClean="0"/>
          </a:p>
          <a:p>
            <a:r>
              <a:rPr lang="en-US" b="1" baseline="0" dirty="0" smtClean="0"/>
              <a:t>Note: For interpretation refer previous project of TAT Reduction.</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334685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Now,</a:t>
            </a:r>
            <a:r>
              <a:rPr lang="en-US" b="1" baseline="0" dirty="0" smtClean="0"/>
              <a:t> we want to compare the performance of Y (CSAT Score) throughout the phases using control chart. And as Y is discrete and sample size is varying we will use P chart here also.</a:t>
            </a:r>
            <a:endParaRPr lang="en-US" b="1" dirty="0" smtClean="0"/>
          </a:p>
          <a:p>
            <a:r>
              <a:rPr lang="en-US" b="1" dirty="0" smtClean="0"/>
              <a:t>On this slide Minitab</a:t>
            </a:r>
            <a:r>
              <a:rPr lang="en-US" b="1" baseline="0" dirty="0" smtClean="0"/>
              <a:t> path is provided to draw combined p chart for Measure, Improve and Control Phase.  Combined chart is given by Pursullence.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7288884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Combined chart is given by Pursullence. </a:t>
            </a:r>
            <a:endParaRPr lang="en-US" b="1"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11760910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Monitoring plan is given by Pursullence.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Excel file is also embedded here for your reference.</a:t>
            </a:r>
            <a:endParaRPr lang="en-US" b="1"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6428626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Complete the Response plan in the Excel</a:t>
            </a:r>
            <a:r>
              <a:rPr lang="en-US" b="1" u="none" baseline="0" dirty="0" smtClean="0"/>
              <a:t> sheet embedded into this slide.</a:t>
            </a:r>
          </a:p>
          <a:p>
            <a:r>
              <a:rPr lang="en-US" b="1" u="none" baseline="0" dirty="0" smtClean="0"/>
              <a:t>Steps to create response plan:</a:t>
            </a:r>
            <a:r>
              <a:rPr lang="en-US" b="1" u="none" dirty="0" smtClean="0"/>
              <a:t>  </a:t>
            </a:r>
          </a:p>
          <a:p>
            <a:r>
              <a:rPr lang="en-US" b="1" i="1" u="sng" dirty="0" smtClean="0"/>
              <a:t>Step 1.</a:t>
            </a:r>
            <a:r>
              <a:rPr lang="en-US" b="1" i="1" u="none" dirty="0" smtClean="0"/>
              <a:t> </a:t>
            </a:r>
            <a:r>
              <a:rPr lang="en-US" b="1" i="1" dirty="0" smtClean="0"/>
              <a:t>Write solution(s) in front</a:t>
            </a:r>
            <a:r>
              <a:rPr lang="en-US" b="1" i="1" baseline="0" dirty="0" smtClean="0"/>
              <a:t> of causes for which we have obtained solutions in </a:t>
            </a:r>
            <a:r>
              <a:rPr lang="en-US" b="1" i="1" u="sng" baseline="0" dirty="0" smtClean="0"/>
              <a:t>Improve phase.</a:t>
            </a:r>
          </a:p>
          <a:p>
            <a:r>
              <a:rPr lang="en-US" b="1" i="1" u="sng" baseline="0" dirty="0" smtClean="0"/>
              <a:t>Step 2.</a:t>
            </a:r>
            <a:r>
              <a:rPr lang="en-US" b="1" i="1" u="none" baseline="0" dirty="0" smtClean="0"/>
              <a:t> Write timeline to deploy solutions (Refer previous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t>Step 3.</a:t>
            </a:r>
            <a:r>
              <a:rPr lang="en-US" b="1" i="1" u="none" baseline="0" dirty="0" smtClean="0"/>
              <a:t> Write Responsible person that ensures solutions are implemented or not. (Refer previous project)</a:t>
            </a:r>
            <a:endParaRPr lang="en-US" b="1" i="1"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t>Step 4.</a:t>
            </a:r>
            <a:r>
              <a:rPr lang="en-US" b="1" i="1" u="none" baseline="0" dirty="0" smtClean="0"/>
              <a:t> Write Approval Authority(Refer previous project)</a:t>
            </a:r>
            <a:endParaRPr lang="en-US" b="1" i="1" u="none" dirty="0" smtClean="0"/>
          </a:p>
          <a:p>
            <a:endParaRPr lang="en-US" b="1" i="1" u="none"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24317644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dirty="0" smtClean="0"/>
              <a:t>Response Plan Continued…</a:t>
            </a:r>
            <a:endParaRPr lang="en-US" b="1" i="1" u="none"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38357397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Project Sign off &amp; Closure is given by Pursullence.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This is the last procedure of project closure.</a:t>
            </a:r>
            <a:endParaRPr lang="en-US" b="1"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1139316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CSAT</a:t>
            </a:r>
            <a:r>
              <a:rPr lang="en-US" b="1" baseline="0" dirty="0" smtClean="0"/>
              <a:t> </a:t>
            </a:r>
            <a:r>
              <a:rPr lang="en-US" b="1" dirty="0" smtClean="0"/>
              <a:t>Project</a:t>
            </a:r>
            <a:r>
              <a:rPr lang="en-US" b="1" baseline="0" dirty="0" smtClean="0"/>
              <a:t> completed.</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39121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Hint:</a:t>
            </a:r>
          </a:p>
          <a:p>
            <a:pPr marL="228600" indent="-228600">
              <a:buFont typeface="+mj-lt"/>
              <a:buAutoNum type="arabicPeriod"/>
            </a:pPr>
            <a:r>
              <a:rPr lang="en-US" dirty="0" smtClean="0"/>
              <a:t>Please</a:t>
            </a:r>
            <a:r>
              <a:rPr lang="en-US" baseline="0" dirty="0" smtClean="0"/>
              <a:t> </a:t>
            </a:r>
            <a:r>
              <a:rPr lang="en-US" dirty="0" smtClean="0"/>
              <a:t>refer the TAT project for communication plan construction. </a:t>
            </a:r>
          </a:p>
          <a:p>
            <a:pPr marL="228600" indent="-228600">
              <a:buFont typeface="+mj-lt"/>
              <a:buAutoNum type="arabicPeriod"/>
            </a:pPr>
            <a:r>
              <a:rPr lang="en-US" dirty="0" smtClean="0"/>
              <a:t>Take team members reference and</a:t>
            </a:r>
            <a:r>
              <a:rPr lang="en-US" baseline="0" dirty="0" smtClean="0"/>
              <a:t> their designation</a:t>
            </a:r>
            <a:r>
              <a:rPr lang="en-US" dirty="0" smtClean="0"/>
              <a:t> from project charter of this project to</a:t>
            </a:r>
            <a:r>
              <a:rPr lang="en-US" baseline="0" dirty="0" smtClean="0"/>
              <a:t> construct the matrix. (Slide 8)</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12</a:t>
            </a:fld>
            <a:endParaRPr lang="en-US" dirty="0"/>
          </a:p>
        </p:txBody>
      </p:sp>
    </p:spTree>
    <p:extLst>
      <p:ext uri="{BB962C8B-B14F-4D97-AF65-F5344CB8AC3E}">
        <p14:creationId xmlns:p14="http://schemas.microsoft.com/office/powerpoint/2010/main" val="389398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Performance Standards are</a:t>
            </a:r>
            <a:r>
              <a:rPr lang="en-US" sz="1200" b="1" baseline="0" dirty="0" smtClean="0">
                <a:solidFill>
                  <a:srgbClr val="007BB9"/>
                </a:solidFill>
              </a:rPr>
              <a:t> already prepared and provided for your reference.</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652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a:t>
            </a:r>
            <a:r>
              <a:rPr lang="en-US" b="1" baseline="0" dirty="0" smtClean="0"/>
              <a:t> In this case there is no need to perform MSA  as data collected is system driven.</a:t>
            </a:r>
            <a:endParaRPr dirty="0"/>
          </a:p>
        </p:txBody>
      </p:sp>
    </p:spTree>
    <p:extLst>
      <p:ext uri="{BB962C8B-B14F-4D97-AF65-F5344CB8AC3E}">
        <p14:creationId xmlns:p14="http://schemas.microsoft.com/office/powerpoint/2010/main" val="2831733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b="1" baseline="0" dirty="0" smtClean="0"/>
              <a:t> Given </a:t>
            </a:r>
            <a:r>
              <a:rPr lang="en-US" sz="1200" b="1" kern="0" dirty="0" smtClean="0">
                <a:solidFill>
                  <a:srgbClr val="007BB9"/>
                </a:solidFill>
              </a:rPr>
              <a:t>List of Potential Causes are</a:t>
            </a:r>
            <a:r>
              <a:rPr lang="en-US" sz="1200" b="1" kern="0" baseline="0" dirty="0" smtClean="0">
                <a:solidFill>
                  <a:srgbClr val="007BB9"/>
                </a:solidFill>
              </a:rPr>
              <a:t> obtained from Brainstorming sessions that were conducted during measure phase along with SME’s, Process Manager which are already provided for your reference.</a:t>
            </a: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6943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1" dirty="0" smtClean="0"/>
              <a:t>Refer to slide </a:t>
            </a:r>
            <a:r>
              <a:rPr lang="en-US" sz="1200" b="1" kern="0" dirty="0" smtClean="0">
                <a:solidFill>
                  <a:schemeClr val="accent4">
                    <a:lumMod val="50000"/>
                  </a:schemeClr>
                </a:solidFill>
              </a:rPr>
              <a:t>‘List of potential causes’.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kern="0" dirty="0" smtClean="0">
                <a:solidFill>
                  <a:schemeClr val="accent4">
                    <a:lumMod val="50000"/>
                  </a:schemeClr>
                </a:solidFill>
              </a:rPr>
              <a:t>From the available list of potential causes, segregate those causes into the categories of Fishbone diagram.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kern="0" dirty="0" smtClean="0">
                <a:solidFill>
                  <a:schemeClr val="accent4">
                    <a:lumMod val="50000"/>
                  </a:schemeClr>
                </a:solidFill>
              </a:rPr>
              <a:t>Categorize</a:t>
            </a:r>
            <a:r>
              <a:rPr lang="en-US" sz="2000" b="1" kern="0" dirty="0" smtClean="0">
                <a:solidFill>
                  <a:srgbClr val="007BB9"/>
                </a:solidFill>
              </a:rPr>
              <a:t> </a:t>
            </a:r>
            <a:r>
              <a:rPr lang="en-US" sz="1200" b="1" kern="0" dirty="0" smtClean="0">
                <a:solidFill>
                  <a:schemeClr val="accent4">
                    <a:lumMod val="50000"/>
                  </a:schemeClr>
                </a:solidFill>
              </a:rPr>
              <a:t>those</a:t>
            </a:r>
            <a:r>
              <a:rPr lang="en-US" sz="2000" b="1" kern="0" dirty="0" smtClean="0">
                <a:solidFill>
                  <a:srgbClr val="007BB9"/>
                </a:solidFill>
              </a:rPr>
              <a:t> </a:t>
            </a:r>
            <a:r>
              <a:rPr lang="en-US" sz="1200" b="1" kern="0" dirty="0" smtClean="0">
                <a:solidFill>
                  <a:schemeClr val="accent4">
                    <a:lumMod val="50000"/>
                  </a:schemeClr>
                </a:solidFill>
              </a:rPr>
              <a:t>causes into current slide of Fishbone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smtClean="0">
                <a:solidFill>
                  <a:schemeClr val="accent4">
                    <a:lumMod val="50000"/>
                  </a:schemeClr>
                </a:solidFill>
              </a:rPr>
              <a:t>Note :-  For </a:t>
            </a:r>
            <a:r>
              <a:rPr lang="en-US" sz="1200" b="1" kern="0" dirty="0" err="1" smtClean="0">
                <a:solidFill>
                  <a:schemeClr val="accent4">
                    <a:lumMod val="50000"/>
                  </a:schemeClr>
                </a:solidFill>
              </a:rPr>
              <a:t>eg</a:t>
            </a:r>
            <a:r>
              <a:rPr lang="en-US" sz="1200" b="1" kern="0" dirty="0" smtClean="0">
                <a:solidFill>
                  <a:schemeClr val="accent4">
                    <a:lumMod val="50000"/>
                  </a:schemeClr>
                </a:solidFill>
              </a:rPr>
              <a:t>-</a:t>
            </a:r>
            <a:r>
              <a:rPr lang="en-US" sz="1200" b="1" kern="0" baseline="0" dirty="0" smtClean="0">
                <a:solidFill>
                  <a:schemeClr val="accent4">
                    <a:lumMod val="50000"/>
                  </a:schemeClr>
                </a:solidFill>
              </a:rPr>
              <a:t> Education background is into personal category . Similarly do the remaining causes segregation.</a:t>
            </a:r>
            <a:endParaRPr lang="en-US" sz="1200" b="1" kern="0" dirty="0" smtClean="0">
              <a:solidFill>
                <a:schemeClr val="accent4">
                  <a:lumMod val="50000"/>
                </a:schemeClr>
              </a:solidFill>
            </a:endParaRP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939377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C-</a:t>
            </a:r>
            <a:r>
              <a:rPr lang="en-US" b="1" baseline="0" dirty="0" smtClean="0"/>
              <a:t> I matrix </a:t>
            </a:r>
            <a:r>
              <a:rPr lang="en-US" sz="1200" b="1" dirty="0" smtClean="0">
                <a:solidFill>
                  <a:srgbClr val="007BB9"/>
                </a:solidFill>
              </a:rPr>
              <a:t> is</a:t>
            </a:r>
            <a:r>
              <a:rPr lang="en-US" sz="1200" b="1" baseline="0" dirty="0" smtClean="0">
                <a:solidFill>
                  <a:srgbClr val="007BB9"/>
                </a:solidFill>
              </a:rPr>
              <a:t> already prepared and provided for your reference.</a:t>
            </a:r>
            <a:endParaRPr lang="en-US" b="1"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183466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Sampling Plan</a:t>
            </a:r>
            <a:r>
              <a:rPr lang="en-US" sz="1200" b="1" baseline="0" dirty="0" smtClean="0">
                <a:solidFill>
                  <a:srgbClr val="007BB9"/>
                </a:solidFill>
              </a:rPr>
              <a:t> is already  provided for your reference.</a:t>
            </a:r>
            <a:endParaRPr lang="en-US" b="1"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261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Data Collection Plan is</a:t>
            </a:r>
            <a:r>
              <a:rPr lang="en-US" sz="1200" b="1" baseline="0" dirty="0" smtClean="0">
                <a:solidFill>
                  <a:srgbClr val="007BB9"/>
                </a:solidFill>
              </a:rPr>
              <a:t>  already prepared and provided for your reference for both Y &amp; X’s.</a:t>
            </a:r>
            <a:endParaRPr lang="en-US" b="1"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896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Project starts</a:t>
            </a:r>
            <a:r>
              <a:rPr lang="en-US" b="1" baseline="0" dirty="0" smtClean="0"/>
              <a:t> with First phase and that is Define Phase.</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2</a:t>
            </a:fld>
            <a:endParaRPr lang="en-US" dirty="0"/>
          </a:p>
        </p:txBody>
      </p:sp>
    </p:spTree>
    <p:extLst>
      <p:ext uri="{BB962C8B-B14F-4D97-AF65-F5344CB8AC3E}">
        <p14:creationId xmlns:p14="http://schemas.microsoft.com/office/powerpoint/2010/main" val="1037541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Data Collection Plan is</a:t>
            </a:r>
            <a:r>
              <a:rPr lang="en-US" sz="1200" b="1" baseline="0" dirty="0" smtClean="0">
                <a:solidFill>
                  <a:srgbClr val="007BB9"/>
                </a:solidFill>
              </a:rPr>
              <a:t>  already prepared and provided for your reference for both Y &amp; X’s.</a:t>
            </a:r>
            <a:endParaRPr lang="en-US" b="1" dirty="0" smtClean="0"/>
          </a:p>
        </p:txBody>
      </p:sp>
    </p:spTree>
    <p:extLst>
      <p:ext uri="{BB962C8B-B14F-4D97-AF65-F5344CB8AC3E}">
        <p14:creationId xmlns:p14="http://schemas.microsoft.com/office/powerpoint/2010/main" val="37220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Note:- Excel</a:t>
            </a:r>
            <a:r>
              <a:rPr lang="en-US" b="1" baseline="0" dirty="0" smtClean="0"/>
              <a:t> sheet data  (Data 1) is embedded into slide for your reference</a:t>
            </a:r>
            <a:endParaRPr b="1" dirty="0"/>
          </a:p>
        </p:txBody>
      </p:sp>
    </p:spTree>
    <p:extLst>
      <p:ext uri="{BB962C8B-B14F-4D97-AF65-F5344CB8AC3E}">
        <p14:creationId xmlns:p14="http://schemas.microsoft.com/office/powerpoint/2010/main" val="131788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Excel</a:t>
            </a:r>
            <a:r>
              <a:rPr lang="en-US" b="1" baseline="0" dirty="0" smtClean="0"/>
              <a:t> sheet data (data 2) is embedded into slide for your reference</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6389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ct val="50000"/>
              </a:spcBef>
              <a:buClr>
                <a:srgbClr val="007BB9"/>
              </a:buClr>
            </a:pPr>
            <a:r>
              <a:rPr lang="en-US" b="1" dirty="0" smtClean="0"/>
              <a:t>Note:- </a:t>
            </a:r>
            <a:r>
              <a:rPr lang="en-US" sz="1200" b="1" kern="0" dirty="0" smtClean="0">
                <a:solidFill>
                  <a:srgbClr val="007BB9"/>
                </a:solidFill>
              </a:rPr>
              <a:t>CAPABILITY ANALYSIS-</a:t>
            </a:r>
            <a:r>
              <a:rPr lang="en-US" sz="1200" b="1" dirty="0" smtClean="0">
                <a:solidFill>
                  <a:srgbClr val="007BB9"/>
                </a:solidFill>
              </a:rPr>
              <a:t>SIGMA VALUE CALCULATION </a:t>
            </a:r>
          </a:p>
          <a:p>
            <a:pPr algn="l">
              <a:spcBef>
                <a:spcPct val="50000"/>
              </a:spcBef>
              <a:buClr>
                <a:srgbClr val="007BB9"/>
              </a:buClr>
            </a:pPr>
            <a:r>
              <a:rPr lang="en-US" sz="1200" b="1" i="0" dirty="0" smtClean="0">
                <a:solidFill>
                  <a:srgbClr val="007BB9"/>
                </a:solidFill>
                <a:latin typeface="Calibri" panose="020F0502020204030204" pitchFamily="34" charset="0"/>
              </a:rPr>
              <a:t>Formulas are already provided for</a:t>
            </a:r>
            <a:r>
              <a:rPr lang="en-US" sz="1200" b="1" i="0" baseline="0" dirty="0" smtClean="0">
                <a:solidFill>
                  <a:srgbClr val="007BB9"/>
                </a:solidFill>
                <a:latin typeface="Calibri" panose="020F0502020204030204" pitchFamily="34" charset="0"/>
              </a:rPr>
              <a:t> your reference</a:t>
            </a:r>
            <a:endParaRPr lang="en-US" sz="1200" b="1" i="0" dirty="0" smtClean="0">
              <a:solidFill>
                <a:srgbClr val="007BB9"/>
              </a:solidFill>
              <a:latin typeface="Calibri" panose="020F0502020204030204" pitchFamily="34" charset="0"/>
            </a:endParaRPr>
          </a:p>
          <a:p>
            <a:pPr algn="l">
              <a:spcBef>
                <a:spcPct val="50000"/>
              </a:spcBef>
              <a:buClr>
                <a:srgbClr val="007BB9"/>
              </a:buClr>
            </a:pPr>
            <a:r>
              <a:rPr lang="en-US" sz="1200" b="1" kern="0" dirty="0" smtClean="0">
                <a:solidFill>
                  <a:srgbClr val="007BB9"/>
                </a:solidFill>
              </a:rPr>
              <a:t> </a:t>
            </a:r>
            <a:endParaRPr lang="en-US" sz="1200" b="1" kern="0" dirty="0">
              <a:solidFill>
                <a:srgbClr val="007BB9"/>
              </a:solidFill>
            </a:endParaRPr>
          </a:p>
        </p:txBody>
      </p:sp>
    </p:spTree>
    <p:extLst>
      <p:ext uri="{BB962C8B-B14F-4D97-AF65-F5344CB8AC3E}">
        <p14:creationId xmlns:p14="http://schemas.microsoft.com/office/powerpoint/2010/main" val="1714369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ct val="50000"/>
              </a:spcBef>
              <a:buClr>
                <a:srgbClr val="007BB9"/>
              </a:buClr>
            </a:pPr>
            <a:r>
              <a:rPr lang="en-US" sz="1200" b="1" dirty="0" smtClean="0">
                <a:solidFill>
                  <a:srgbClr val="007BB9"/>
                </a:solidFill>
              </a:rPr>
              <a:t>DPMO</a:t>
            </a:r>
            <a:r>
              <a:rPr lang="en-US" sz="1200" b="1" baseline="0" dirty="0" smtClean="0">
                <a:solidFill>
                  <a:srgbClr val="007BB9"/>
                </a:solidFill>
              </a:rPr>
              <a:t> </a:t>
            </a:r>
            <a:r>
              <a:rPr lang="en-US" sz="1200" b="1" dirty="0" smtClean="0">
                <a:solidFill>
                  <a:srgbClr val="007BB9"/>
                </a:solidFill>
              </a:rPr>
              <a:t>CALCULATION :-</a:t>
            </a:r>
          </a:p>
          <a:p>
            <a:pPr algn="l">
              <a:spcBef>
                <a:spcPct val="50000"/>
              </a:spcBef>
              <a:buClr>
                <a:srgbClr val="007BB9"/>
              </a:buClr>
            </a:pPr>
            <a:r>
              <a:rPr lang="en-US" sz="1200" b="1" i="0" dirty="0" smtClean="0">
                <a:solidFill>
                  <a:srgbClr val="007BB9"/>
                </a:solidFill>
                <a:latin typeface="Calibri" panose="020F0502020204030204" pitchFamily="34" charset="0"/>
              </a:rPr>
              <a:t>Formulas are already provided for</a:t>
            </a:r>
            <a:r>
              <a:rPr lang="en-US" sz="1200" b="1" i="0" baseline="0" dirty="0" smtClean="0">
                <a:solidFill>
                  <a:srgbClr val="007BB9"/>
                </a:solidFill>
                <a:latin typeface="Calibri" panose="020F0502020204030204" pitchFamily="34" charset="0"/>
              </a:rPr>
              <a:t> your reference.</a:t>
            </a:r>
          </a:p>
          <a:p>
            <a:pPr algn="l">
              <a:spcBef>
                <a:spcPct val="50000"/>
              </a:spcBef>
              <a:buClr>
                <a:srgbClr val="007BB9"/>
              </a:buClr>
            </a:pPr>
            <a:r>
              <a:rPr lang="en-US" sz="1200" b="1" i="0" dirty="0" smtClean="0">
                <a:solidFill>
                  <a:srgbClr val="007BB9"/>
                </a:solidFill>
                <a:latin typeface="Calibri" panose="020F0502020204030204" pitchFamily="34" charset="0"/>
              </a:rPr>
              <a:t>Y is discrete.</a:t>
            </a:r>
            <a:r>
              <a:rPr lang="en-US" sz="1200" b="1" i="0" baseline="0" dirty="0" smtClean="0">
                <a:solidFill>
                  <a:srgbClr val="007BB9"/>
                </a:solidFill>
                <a:latin typeface="Calibri" panose="020F0502020204030204" pitchFamily="34" charset="0"/>
              </a:rPr>
              <a:t> Which sigma value will you select ( Long Term or Short Term) ?</a:t>
            </a:r>
          </a:p>
          <a:p>
            <a:pPr algn="l">
              <a:spcBef>
                <a:spcPct val="50000"/>
              </a:spcBef>
              <a:buClr>
                <a:srgbClr val="007BB9"/>
              </a:buClr>
            </a:pPr>
            <a:r>
              <a:rPr lang="en-US" sz="1200" b="1" i="0" baseline="0" dirty="0" smtClean="0">
                <a:solidFill>
                  <a:srgbClr val="007BB9"/>
                </a:solidFill>
                <a:latin typeface="Calibri" panose="020F0502020204030204" pitchFamily="34" charset="0"/>
              </a:rPr>
              <a:t>Highlight that sigma value in red color on this slide. </a:t>
            </a:r>
            <a:endParaRPr lang="en-US" sz="1200" b="1" i="0" dirty="0" smtClean="0">
              <a:solidFill>
                <a:srgbClr val="007BB9"/>
              </a:solidFill>
              <a:latin typeface="Calibri" panose="020F0502020204030204" pitchFamily="34" charset="0"/>
            </a:endParaRPr>
          </a:p>
          <a:p>
            <a:pPr algn="ctr">
              <a:spcBef>
                <a:spcPct val="50000"/>
              </a:spcBef>
              <a:buClr>
                <a:srgbClr val="007BB9"/>
              </a:buClr>
            </a:pPr>
            <a:r>
              <a:rPr lang="en-US" sz="1200" b="1" kern="0" dirty="0" smtClean="0">
                <a:solidFill>
                  <a:srgbClr val="007BB9"/>
                </a:solidFill>
              </a:rPr>
              <a:t> </a:t>
            </a:r>
            <a:endParaRPr lang="en-US" sz="1200" b="1" kern="0" dirty="0">
              <a:solidFill>
                <a:srgbClr val="007BB9"/>
              </a:solidFill>
            </a:endParaRPr>
          </a:p>
        </p:txBody>
      </p:sp>
    </p:spTree>
    <p:extLst>
      <p:ext uri="{BB962C8B-B14F-4D97-AF65-F5344CB8AC3E}">
        <p14:creationId xmlns:p14="http://schemas.microsoft.com/office/powerpoint/2010/main" val="1972141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rgbClr val="007BB9"/>
              </a:buClr>
            </a:pPr>
            <a:r>
              <a:rPr lang="en-US" b="1" dirty="0" smtClean="0"/>
              <a:t>HINT:-</a:t>
            </a:r>
          </a:p>
          <a:p>
            <a:pPr>
              <a:lnSpc>
                <a:spcPct val="150000"/>
              </a:lnSpc>
              <a:buClr>
                <a:srgbClr val="007BB9"/>
              </a:buClr>
            </a:pPr>
            <a:endParaRPr lang="en-US" b="1" dirty="0" smtClean="0"/>
          </a:p>
          <a:p>
            <a:pPr marL="228600" indent="-228600">
              <a:lnSpc>
                <a:spcPct val="150000"/>
              </a:lnSpc>
              <a:buClr>
                <a:srgbClr val="007BB9"/>
              </a:buClr>
              <a:buAutoNum type="arabicParenR"/>
            </a:pPr>
            <a:r>
              <a:rPr lang="en-US" sz="1200" b="1" kern="0" dirty="0" smtClean="0">
                <a:solidFill>
                  <a:schemeClr val="accent4">
                    <a:lumMod val="50000"/>
                  </a:schemeClr>
                </a:solidFill>
              </a:rPr>
              <a:t>Refer to the </a:t>
            </a:r>
            <a:r>
              <a:rPr lang="en-US" sz="1200" b="1" kern="1200" dirty="0" smtClean="0">
                <a:solidFill>
                  <a:srgbClr val="007BB9"/>
                </a:solidFill>
              </a:rPr>
              <a:t>DPMO</a:t>
            </a:r>
            <a:r>
              <a:rPr lang="en-US" sz="1200" b="1" dirty="0" smtClean="0">
                <a:solidFill>
                  <a:srgbClr val="007BB9"/>
                </a:solidFill>
              </a:rPr>
              <a:t> formulas </a:t>
            </a:r>
            <a:r>
              <a:rPr lang="en-US" sz="1200" b="1" kern="0" dirty="0" smtClean="0">
                <a:solidFill>
                  <a:schemeClr val="accent4">
                    <a:lumMod val="50000"/>
                  </a:schemeClr>
                </a:solidFill>
              </a:rPr>
              <a:t>&amp; find the appropriate values of parameters of capability analysis.</a:t>
            </a:r>
          </a:p>
          <a:p>
            <a:pPr marL="0" indent="0">
              <a:lnSpc>
                <a:spcPct val="150000"/>
              </a:lnSpc>
              <a:buClr>
                <a:srgbClr val="007BB9"/>
              </a:buClr>
              <a:buNone/>
            </a:pPr>
            <a:endParaRPr lang="en-US" sz="1200" b="1" kern="0" dirty="0" smtClean="0">
              <a:solidFill>
                <a:schemeClr val="accent4">
                  <a:lumMod val="50000"/>
                </a:schemeClr>
              </a:solidFill>
            </a:endParaRPr>
          </a:p>
          <a:p>
            <a:pPr algn="l">
              <a:spcBef>
                <a:spcPct val="50000"/>
              </a:spcBef>
              <a:buClr>
                <a:srgbClr val="007BB9"/>
              </a:buClr>
            </a:pPr>
            <a:r>
              <a:rPr lang="en-US" sz="1200" b="1" dirty="0" smtClean="0">
                <a:solidFill>
                  <a:srgbClr val="007BB9"/>
                </a:solidFill>
              </a:rPr>
              <a:t>2) CAPABILITY ANALYSIS: </a:t>
            </a:r>
            <a:r>
              <a:rPr lang="en-US" sz="1200" b="1" i="1" dirty="0" smtClean="0">
                <a:solidFill>
                  <a:srgbClr val="007BB9"/>
                </a:solidFill>
                <a:latin typeface="Calibri" panose="020F0502020204030204" pitchFamily="34" charset="0"/>
              </a:rPr>
              <a:t>Solutions for Capability analysis are displayed in hint section.</a:t>
            </a:r>
          </a:p>
          <a:p>
            <a:pPr algn="l">
              <a:spcBef>
                <a:spcPct val="50000"/>
              </a:spcBef>
              <a:buClr>
                <a:srgbClr val="007BB9"/>
              </a:buClr>
            </a:pPr>
            <a:endParaRPr lang="en-US" sz="1200" b="1" i="1" dirty="0" smtClean="0">
              <a:solidFill>
                <a:srgbClr val="007BB9"/>
              </a:solidFill>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smtClean="0"/>
              <a:t>1) </a:t>
            </a:r>
            <a:r>
              <a:rPr lang="en-US" sz="1200" b="1" i="0" u="none" strike="noStrike" dirty="0" smtClean="0">
                <a:solidFill>
                  <a:schemeClr val="bg1"/>
                </a:solidFill>
                <a:effectLst/>
                <a:latin typeface="Calibri" panose="020F0502020204030204" pitchFamily="34" charset="0"/>
              </a:rPr>
              <a:t>Defective</a:t>
            </a:r>
            <a:r>
              <a:rPr lang="en-US" sz="1200" b="1" i="0" u="none" strike="noStrike" baseline="0" dirty="0" smtClean="0">
                <a:solidFill>
                  <a:schemeClr val="bg1"/>
                </a:solidFill>
                <a:effectLst/>
                <a:latin typeface="Calibri" panose="020F0502020204030204" pitchFamily="34" charset="0"/>
              </a:rPr>
              <a:t> Definition - </a:t>
            </a:r>
            <a:r>
              <a:rPr lang="en-US" sz="1200" b="1" i="0" u="none" strike="noStrike" dirty="0" smtClean="0">
                <a:solidFill>
                  <a:srgbClr val="000000"/>
                </a:solidFill>
                <a:effectLst/>
                <a:latin typeface="Calibri" panose="020F0502020204030204" pitchFamily="34" charset="0"/>
              </a:rPr>
              <a:t>CSAT</a:t>
            </a:r>
            <a:r>
              <a:rPr lang="en-US" sz="1200" b="1" i="0" u="none" strike="noStrike" baseline="0" dirty="0" smtClean="0">
                <a:solidFill>
                  <a:srgbClr val="000000"/>
                </a:solidFill>
                <a:effectLst/>
                <a:latin typeface="Calibri" panose="020F0502020204030204" pitchFamily="34" charset="0"/>
              </a:rPr>
              <a:t> Score </a:t>
            </a:r>
            <a:r>
              <a:rPr lang="en-US" sz="1200" b="1" i="0" u="none" strike="noStrike" dirty="0" smtClean="0">
                <a:solidFill>
                  <a:srgbClr val="000000"/>
                </a:solidFill>
                <a:effectLst/>
                <a:latin typeface="Calibri" panose="020F0502020204030204" pitchFamily="34" charset="0"/>
              </a:rPr>
              <a:t>&lt;3</a:t>
            </a:r>
          </a:p>
          <a:p>
            <a:pPr marL="171450" indent="-171450" rtl="0" fontAlgn="ctr">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2) </a:t>
            </a:r>
            <a:r>
              <a:rPr lang="en-US" sz="1200" b="1" i="0" u="none" strike="noStrike" kern="1200" dirty="0" smtClean="0">
                <a:solidFill>
                  <a:schemeClr val="tx1"/>
                </a:solidFill>
                <a:effectLst/>
                <a:latin typeface="+mn-lt"/>
                <a:ea typeface="+mn-ea"/>
                <a:cs typeface="+mn-cs"/>
              </a:rPr>
              <a:t>Total Units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1500</a:t>
            </a:r>
          </a:p>
          <a:p>
            <a:pPr marL="171450" indent="-171450" rtl="0" eaLnBrk="1" fontAlgn="ctr" latinLnBrk="0" hangingPunct="1">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3)</a:t>
            </a:r>
            <a:r>
              <a:rPr lang="en-US" sz="1200" b="1" i="0" u="none" strike="noStrike" baseline="0" dirty="0" smtClean="0">
                <a:solidFill>
                  <a:schemeClr val="bg1"/>
                </a:solidFill>
                <a:effectLst/>
                <a:latin typeface="Calibri" panose="020F0502020204030204" pitchFamily="34" charset="0"/>
              </a:rPr>
              <a:t> </a:t>
            </a:r>
            <a:r>
              <a:rPr lang="en-US" sz="1200" b="1" i="0" u="none" strike="noStrike" kern="1200" dirty="0" smtClean="0">
                <a:solidFill>
                  <a:schemeClr val="tx1"/>
                </a:solidFill>
                <a:effectLst/>
                <a:latin typeface="+mn-lt"/>
                <a:ea typeface="+mn-ea"/>
                <a:cs typeface="+mn-cs"/>
              </a:rPr>
              <a:t>Total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1500</a:t>
            </a:r>
          </a:p>
          <a:p>
            <a:pPr marL="171450" indent="-171450" rtl="0" eaLnBrk="1" fontAlgn="ctr" latinLnBrk="0" hangingPunct="1">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4) </a:t>
            </a:r>
            <a:r>
              <a:rPr lang="en-US" sz="1200" b="1" i="0" u="none" strike="noStrike" kern="1200" dirty="0" smtClean="0">
                <a:solidFill>
                  <a:schemeClr val="tx1"/>
                </a:solidFill>
                <a:effectLst/>
                <a:latin typeface="+mn-lt"/>
                <a:ea typeface="+mn-ea"/>
                <a:cs typeface="+mn-cs"/>
              </a:rPr>
              <a:t>Defective</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740</a:t>
            </a:r>
          </a:p>
          <a:p>
            <a:pPr marL="171450" indent="-171450" rtl="0" fontAlgn="ctr">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5) </a:t>
            </a:r>
            <a:r>
              <a:rPr lang="en-US" sz="1200" b="1" i="0" u="none" strike="noStrike" kern="1200" dirty="0" smtClean="0">
                <a:solidFill>
                  <a:schemeClr val="tx1"/>
                </a:solidFill>
                <a:effectLst/>
                <a:latin typeface="+mn-lt"/>
                <a:ea typeface="+mn-ea"/>
                <a:cs typeface="+mn-cs"/>
              </a:rPr>
              <a:t>Defects/Defectives Per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0.49333</a:t>
            </a:r>
          </a:p>
          <a:p>
            <a:pPr marL="171450" indent="-171450" rtl="0" fontAlgn="ctr">
              <a:buFont typeface="Arial" panose="020B0604020202020204" pitchFamily="34" charset="0"/>
              <a:buChar char="•"/>
            </a:pPr>
            <a:r>
              <a:rPr lang="en-US" sz="1200" b="1" i="0" u="none" strike="noStrike" kern="1200" dirty="0" smtClean="0">
                <a:solidFill>
                  <a:schemeClr val="tx1"/>
                </a:solidFill>
                <a:effectLst/>
                <a:latin typeface="+mn-lt"/>
                <a:ea typeface="+mn-ea"/>
                <a:cs typeface="+mn-cs"/>
              </a:rPr>
              <a:t>6) Defectives Per Million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493333.33</a:t>
            </a:r>
          </a:p>
          <a:p>
            <a:pPr marL="171450" indent="-171450" rtl="0" fontAlgn="ctr">
              <a:buFont typeface="Arial" panose="020B0604020202020204" pitchFamily="34" charset="0"/>
              <a:buChar char="•"/>
            </a:pPr>
            <a:r>
              <a:rPr lang="en-US" sz="1200" b="1" i="0" u="none" strike="noStrike" kern="1200" dirty="0" smtClean="0">
                <a:solidFill>
                  <a:schemeClr val="tx1"/>
                </a:solidFill>
                <a:effectLst/>
                <a:latin typeface="+mn-lt"/>
                <a:ea typeface="+mn-ea"/>
                <a:cs typeface="+mn-cs"/>
              </a:rPr>
              <a:t>7) LONG TERM SIGMA VALUE (ZLT)</a:t>
            </a:r>
            <a:r>
              <a:rPr lang="en-US" sz="1200" b="1" i="0" u="none" strike="noStrike" kern="1200" baseline="0" dirty="0" smtClean="0">
                <a:solidFill>
                  <a:schemeClr val="tx1"/>
                </a:solidFill>
                <a:effectLst/>
                <a:latin typeface="+mn-lt"/>
                <a:ea typeface="+mn-ea"/>
                <a:cs typeface="+mn-cs"/>
              </a:rPr>
              <a:t> = </a:t>
            </a:r>
            <a:r>
              <a:rPr lang="en-US" sz="1200" b="1" i="1" u="none" strike="noStrike" kern="1200" baseline="0" dirty="0" smtClean="0">
                <a:solidFill>
                  <a:schemeClr val="tx1"/>
                </a:solidFill>
                <a:effectLst/>
                <a:latin typeface="+mn-lt"/>
                <a:ea typeface="+mn-ea"/>
                <a:cs typeface="+mn-cs"/>
              </a:rPr>
              <a:t>n</a:t>
            </a:r>
            <a:r>
              <a:rPr lang="en-US" sz="1200" b="1" i="1" u="none" strike="noStrike" kern="1200" dirty="0" smtClean="0">
                <a:solidFill>
                  <a:schemeClr val="tx1"/>
                </a:solidFill>
                <a:effectLst/>
                <a:latin typeface="+mn-lt"/>
                <a:ea typeface="+mn-ea"/>
                <a:cs typeface="+mn-cs"/>
              </a:rPr>
              <a:t>ormsinv ( 1- DPO)</a:t>
            </a:r>
            <a:r>
              <a:rPr lang="en-US" sz="1200" b="1" i="1" u="none" strike="noStrike" kern="1200" baseline="0" dirty="0" smtClean="0">
                <a:solidFill>
                  <a:schemeClr val="tx1"/>
                </a:solidFill>
                <a:effectLst/>
                <a:latin typeface="+mn-lt"/>
                <a:ea typeface="+mn-ea"/>
                <a:cs typeface="+mn-cs"/>
              </a:rPr>
              <a:t> </a:t>
            </a:r>
            <a:r>
              <a:rPr lang="en-US" sz="1200" b="1" i="1" u="none" strike="noStrike" kern="120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0.016</a:t>
            </a:r>
          </a:p>
          <a:p>
            <a:pPr rtl="0" fontAlgn="ctr"/>
            <a:r>
              <a:rPr lang="en-US" sz="1200" b="1" i="0" u="none" strike="noStrike"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smtClean="0">
              <a:solidFill>
                <a:schemeClr val="bg1"/>
              </a:solidFill>
              <a:effectLst/>
              <a:latin typeface="Calibri" panose="020F0502020204030204" pitchFamily="34" charset="0"/>
            </a:endParaRPr>
          </a:p>
          <a:p>
            <a:pPr marL="0" lvl="0" indent="0" algn="l" rtl="0">
              <a:spcBef>
                <a:spcPts val="0"/>
              </a:spcBef>
              <a:spcAft>
                <a:spcPts val="0"/>
              </a:spcAft>
              <a:buNone/>
            </a:pPr>
            <a:r>
              <a:rPr lang="en-US" b="1" dirty="0" smtClean="0"/>
              <a:t> </a:t>
            </a:r>
          </a:p>
          <a:p>
            <a:pPr marL="0" lvl="0" indent="0" algn="l" rtl="0">
              <a:spcBef>
                <a:spcPts val="0"/>
              </a:spcBef>
              <a:spcAft>
                <a:spcPts val="0"/>
              </a:spcAft>
              <a:buNone/>
            </a:pPr>
            <a:endParaRPr lang="en-US" b="1" dirty="0" smtClean="0"/>
          </a:p>
          <a:p>
            <a:pPr marL="0" indent="0">
              <a:lnSpc>
                <a:spcPct val="150000"/>
              </a:lnSpc>
              <a:buClr>
                <a:srgbClr val="007BB9"/>
              </a:buClr>
              <a:buNone/>
            </a:pPr>
            <a:r>
              <a:rPr lang="en-US" sz="1200" b="1" kern="0" dirty="0" smtClean="0">
                <a:solidFill>
                  <a:schemeClr val="accent4">
                    <a:lumMod val="50000"/>
                  </a:schemeClr>
                </a:solidFill>
              </a:rPr>
              <a:t> </a:t>
            </a:r>
          </a:p>
          <a:p>
            <a:pPr>
              <a:lnSpc>
                <a:spcPct val="150000"/>
              </a:lnSpc>
              <a:buClr>
                <a:srgbClr val="007BB9"/>
              </a:buClr>
            </a:pPr>
            <a:endParaRPr lang="en-US" sz="1200" b="1" kern="0" dirty="0" smtClean="0">
              <a:solidFill>
                <a:schemeClr val="accent4">
                  <a:lumMod val="50000"/>
                </a:schemeClr>
              </a:solidFill>
            </a:endParaRP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93809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4070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Hint:</a:t>
            </a:r>
            <a:r>
              <a:rPr lang="en-US" b="1" baseline="0" dirty="0" smtClean="0"/>
              <a:t> Please use the above table to understand which graph can implemented based on the type of data.</a:t>
            </a:r>
            <a:endParaRPr lang="en-US" b="1" dirty="0"/>
          </a:p>
        </p:txBody>
      </p:sp>
      <p:sp>
        <p:nvSpPr>
          <p:cNvPr id="4" name="Slide Number Placeholder 3"/>
          <p:cNvSpPr>
            <a:spLocks noGrp="1"/>
          </p:cNvSpPr>
          <p:nvPr>
            <p:ph type="sldNum" sz="quarter" idx="10"/>
          </p:nvPr>
        </p:nvSpPr>
        <p:spPr/>
        <p:txBody>
          <a:bodyPr/>
          <a:lstStyle/>
          <a:p>
            <a:fld id="{D756A724-D557-45C0-8B5E-6303BA57C850}" type="slidenum">
              <a:rPr lang="en-US" smtClean="0"/>
              <a:t>29</a:t>
            </a:fld>
            <a:endParaRPr lang="en-US" dirty="0"/>
          </a:p>
        </p:txBody>
      </p:sp>
    </p:spTree>
    <p:extLst>
      <p:ext uri="{BB962C8B-B14F-4D97-AF65-F5344CB8AC3E}">
        <p14:creationId xmlns:p14="http://schemas.microsoft.com/office/powerpoint/2010/main" val="932324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baseline="0" dirty="0" smtClean="0"/>
              <a:t>Hint:- Pareto Chart description is already provided for your reference.</a:t>
            </a:r>
            <a:endParaRPr b="1" i="1" dirty="0"/>
          </a:p>
        </p:txBody>
      </p:sp>
    </p:spTree>
    <p:extLst>
      <p:ext uri="{BB962C8B-B14F-4D97-AF65-F5344CB8AC3E}">
        <p14:creationId xmlns:p14="http://schemas.microsoft.com/office/powerpoint/2010/main" val="1307636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smtClean="0"/>
              <a:t>Hint</a:t>
            </a:r>
            <a:r>
              <a:rPr lang="en-US" b="1" i="1" baseline="0" dirty="0" smtClean="0"/>
              <a:t> :- Pareto Chart description is already provided for your reference.</a:t>
            </a:r>
            <a:endParaRPr lang="en-US" b="1" i="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812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Hint:</a:t>
            </a:r>
            <a:r>
              <a:rPr lang="en-US" b="1" baseline="0" dirty="0" smtClean="0"/>
              <a:t> Read the business scenario before proceeding for project</a:t>
            </a:r>
            <a:endParaRPr lang="en-US" b="1" dirty="0"/>
          </a:p>
        </p:txBody>
      </p:sp>
      <p:sp>
        <p:nvSpPr>
          <p:cNvPr id="4" name="Slide Number Placeholder 3"/>
          <p:cNvSpPr>
            <a:spLocks noGrp="1"/>
          </p:cNvSpPr>
          <p:nvPr>
            <p:ph type="sldNum" sz="quarter" idx="10"/>
          </p:nvPr>
        </p:nvSpPr>
        <p:spPr/>
        <p:txBody>
          <a:bodyPr/>
          <a:lstStyle/>
          <a:p>
            <a:fld id="{BB409DAE-95FB-44E1-9F36-6DDAAF9464FC}" type="slidenum">
              <a:rPr lang="en-US" smtClean="0"/>
              <a:t>3</a:t>
            </a:fld>
            <a:endParaRPr lang="en-US" dirty="0"/>
          </a:p>
        </p:txBody>
      </p:sp>
    </p:spTree>
    <p:extLst>
      <p:ext uri="{BB962C8B-B14F-4D97-AF65-F5344CB8AC3E}">
        <p14:creationId xmlns:p14="http://schemas.microsoft.com/office/powerpoint/2010/main" val="778977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by</a:t>
            </a:r>
            <a:r>
              <a:rPr lang="en-US" b="1" i="1" u="none" baseline="0" dirty="0" smtClean="0">
                <a:solidFill>
                  <a:prstClr val="black"/>
                </a:solidFill>
              </a:rPr>
              <a:t> reading the</a:t>
            </a:r>
            <a:r>
              <a:rPr lang="en-US" b="1" i="1" u="none" dirty="0" smtClean="0">
                <a:solidFill>
                  <a:prstClr val="black"/>
                </a:solidFill>
              </a:rPr>
              <a:t> chart</a:t>
            </a:r>
            <a:endParaRPr b="0" dirty="0"/>
          </a:p>
        </p:txBody>
      </p:sp>
    </p:spTree>
    <p:extLst>
      <p:ext uri="{BB962C8B-B14F-4D97-AF65-F5344CB8AC3E}">
        <p14:creationId xmlns:p14="http://schemas.microsoft.com/office/powerpoint/2010/main" val="3946690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p:txBody>
      </p:sp>
    </p:spTree>
    <p:extLst>
      <p:ext uri="{BB962C8B-B14F-4D97-AF65-F5344CB8AC3E}">
        <p14:creationId xmlns:p14="http://schemas.microsoft.com/office/powerpoint/2010/main" val="2039760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6341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9164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2095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89435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4454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p:txBody>
      </p:sp>
    </p:spTree>
    <p:extLst>
      <p:ext uri="{BB962C8B-B14F-4D97-AF65-F5344CB8AC3E}">
        <p14:creationId xmlns:p14="http://schemas.microsoft.com/office/powerpoint/2010/main" val="2438233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3665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213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Business Case Premise:</a:t>
            </a:r>
            <a:r>
              <a:rPr lang="en-US" b="1" baseline="0" dirty="0" smtClean="0"/>
              <a:t> Mr. Shawn who works for Citizens Bank, The US based bank is the client of Horizon Services. Mr. Vinod Patil is the process owner for insurance consumer service process in Horizon Services. Mr. Shawn informed Mr. Vinod saying “Your service is not meeting the customer satisfaction level as mentioned in SLA. It is affecting my customer retention and I am loosing my customer because of improper customer care service. Please work on improving the customer satisfaction to level as mentioned in SLA or we will discontinue this contract with your company”. Now Mr. Vinod has to work on bringing CSAT level as per to the SLA.</a:t>
            </a:r>
            <a:endParaRPr b="1" dirty="0"/>
          </a:p>
        </p:txBody>
      </p:sp>
    </p:spTree>
    <p:extLst>
      <p:ext uri="{BB962C8B-B14F-4D97-AF65-F5344CB8AC3E}">
        <p14:creationId xmlns:p14="http://schemas.microsoft.com/office/powerpoint/2010/main" val="157009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Statistical</a:t>
            </a:r>
            <a:r>
              <a:rPr lang="en-US" b="1" baseline="0" dirty="0" smtClean="0"/>
              <a:t> tool selection guide for your reference.</a:t>
            </a:r>
            <a:endParaRPr lang="en-US" b="1" dirty="0"/>
          </a:p>
        </p:txBody>
      </p:sp>
      <p:sp>
        <p:nvSpPr>
          <p:cNvPr id="4" name="Slide Number Placeholder 3"/>
          <p:cNvSpPr>
            <a:spLocks noGrp="1"/>
          </p:cNvSpPr>
          <p:nvPr>
            <p:ph type="sldNum" sz="quarter" idx="10"/>
          </p:nvPr>
        </p:nvSpPr>
        <p:spPr/>
        <p:txBody>
          <a:bodyPr/>
          <a:lstStyle/>
          <a:p>
            <a:fld id="{BB409DAE-95FB-44E1-9F36-6DDAAF9464FC}" type="slidenum">
              <a:rPr lang="en-US" smtClean="0"/>
              <a:t>42</a:t>
            </a:fld>
            <a:endParaRPr lang="en-US"/>
          </a:p>
        </p:txBody>
      </p:sp>
    </p:spTree>
    <p:extLst>
      <p:ext uri="{BB962C8B-B14F-4D97-AF65-F5344CB8AC3E}">
        <p14:creationId xmlns:p14="http://schemas.microsoft.com/office/powerpoint/2010/main" val="3422419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dirty="0" smtClean="0"/>
              <a:t>Before proceeding</a:t>
            </a:r>
            <a:r>
              <a:rPr lang="en-US" baseline="0" dirty="0" smtClean="0"/>
              <a:t> kindly read the above table understand the steps to be followed.</a:t>
            </a:r>
          </a:p>
          <a:p>
            <a:pPr marL="0" lvl="0" indent="0" algn="l" rtl="0">
              <a:spcBef>
                <a:spcPts val="0"/>
              </a:spcBef>
              <a:spcAft>
                <a:spcPts val="0"/>
              </a:spcAft>
              <a:buNone/>
            </a:pPr>
            <a:r>
              <a:rPr lang="en-US" baseline="0" dirty="0" smtClean="0"/>
              <a:t>How to read the table:</a:t>
            </a:r>
          </a:p>
          <a:p>
            <a:pPr marL="0" lvl="0" indent="0" algn="l" rtl="0">
              <a:spcBef>
                <a:spcPts val="0"/>
              </a:spcBef>
              <a:spcAft>
                <a:spcPts val="0"/>
              </a:spcAft>
              <a:buNone/>
            </a:pPr>
            <a:r>
              <a:rPr lang="en-US" b="1" baseline="0" dirty="0" smtClean="0"/>
              <a:t>Column 1: Name of Y (Problem)</a:t>
            </a:r>
          </a:p>
          <a:p>
            <a:pPr marL="0" lvl="0" indent="0" algn="l" rtl="0">
              <a:spcBef>
                <a:spcPts val="0"/>
              </a:spcBef>
              <a:spcAft>
                <a:spcPts val="0"/>
              </a:spcAft>
              <a:buNone/>
            </a:pPr>
            <a:r>
              <a:rPr lang="en-US" b="1" baseline="0" dirty="0" smtClean="0"/>
              <a:t>Column 2: Name of X (Causes)</a:t>
            </a:r>
          </a:p>
          <a:p>
            <a:pPr marL="0" lvl="0" indent="0" algn="l" rtl="0">
              <a:spcBef>
                <a:spcPts val="0"/>
              </a:spcBef>
              <a:spcAft>
                <a:spcPts val="0"/>
              </a:spcAft>
              <a:buNone/>
            </a:pPr>
            <a:r>
              <a:rPr lang="en-US" b="1" baseline="0" dirty="0" smtClean="0"/>
              <a:t>Column 3: Based on Y data type and X data type the descriptive test that is to be performed is mentioned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Column 4: Based on Y data type and X data type the inferential test that is to be performed is mentioned</a:t>
            </a:r>
          </a:p>
          <a:p>
            <a:pPr marL="0" lvl="0" indent="0" algn="l" rtl="0">
              <a:spcBef>
                <a:spcPts val="0"/>
              </a:spcBef>
              <a:spcAft>
                <a:spcPts val="0"/>
              </a:spcAft>
              <a:buNone/>
            </a:pPr>
            <a:r>
              <a:rPr lang="en-US" b="1" baseline="0" dirty="0" smtClean="0"/>
              <a:t>Column 5: After performing the test, this column gives hint of respective p-value of ‘x’ </a:t>
            </a:r>
          </a:p>
          <a:p>
            <a:pPr marL="0" lvl="0" indent="0" algn="l" rtl="0">
              <a:spcBef>
                <a:spcPts val="0"/>
              </a:spcBef>
              <a:spcAft>
                <a:spcPts val="0"/>
              </a:spcAft>
              <a:buNone/>
            </a:pPr>
            <a:r>
              <a:rPr lang="en-US" b="1" baseline="0" dirty="0" smtClean="0"/>
              <a:t>Column 6: Now if p-value is less than 0.05 the cause is significant, so if it is true then this column tell whether post hoc test is applicable or not. </a:t>
            </a:r>
          </a:p>
          <a:p>
            <a:pPr marL="0" lvl="0" indent="0" algn="l" rtl="0">
              <a:spcBef>
                <a:spcPts val="0"/>
              </a:spcBef>
              <a:spcAft>
                <a:spcPts val="0"/>
              </a:spcAft>
              <a:buNone/>
            </a:pPr>
            <a:r>
              <a:rPr lang="en-US" b="1" baseline="0" dirty="0" smtClean="0"/>
              <a:t>Column 7: If post hoc test is performed then which sub cause of significant cause has more impact is shown here. (Note: If the Observed value &gt; Expected Value then that sub cause is significant.)</a:t>
            </a:r>
            <a:endParaRPr lang="en-US" b="1" dirty="0" smtClean="0"/>
          </a:p>
          <a:p>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43</a:t>
            </a:fld>
            <a:endParaRPr lang="en-US"/>
          </a:p>
        </p:txBody>
      </p:sp>
    </p:spTree>
    <p:extLst>
      <p:ext uri="{BB962C8B-B14F-4D97-AF65-F5344CB8AC3E}">
        <p14:creationId xmlns:p14="http://schemas.microsoft.com/office/powerpoint/2010/main" val="1479989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Chi Square test theory.</a:t>
            </a:r>
            <a:endParaRPr b="1" dirty="0"/>
          </a:p>
        </p:txBody>
      </p:sp>
    </p:spTree>
    <p:extLst>
      <p:ext uri="{BB962C8B-B14F-4D97-AF65-F5344CB8AC3E}">
        <p14:creationId xmlns:p14="http://schemas.microsoft.com/office/powerpoint/2010/main" val="1713028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a:p>
        </p:txBody>
      </p:sp>
    </p:spTree>
    <p:extLst>
      <p:ext uri="{BB962C8B-B14F-4D97-AF65-F5344CB8AC3E}">
        <p14:creationId xmlns:p14="http://schemas.microsoft.com/office/powerpoint/2010/main" val="3365703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2687944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u="none" dirty="0" smtClean="0">
              <a:solidFill>
                <a:srgbClr val="007BB9"/>
              </a:solidFill>
            </a:endParaRPr>
          </a:p>
        </p:txBody>
      </p:sp>
    </p:spTree>
    <p:extLst>
      <p:ext uri="{BB962C8B-B14F-4D97-AF65-F5344CB8AC3E}">
        <p14:creationId xmlns:p14="http://schemas.microsoft.com/office/powerpoint/2010/main" val="377160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155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86427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22914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982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Baseline/ Historical Data for Define Phase.</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5</a:t>
            </a:fld>
            <a:endParaRPr lang="en-US" dirty="0"/>
          </a:p>
        </p:txBody>
      </p:sp>
    </p:spTree>
    <p:extLst>
      <p:ext uri="{BB962C8B-B14F-4D97-AF65-F5344CB8AC3E}">
        <p14:creationId xmlns:p14="http://schemas.microsoft.com/office/powerpoint/2010/main" val="3989843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384563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1326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0487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Tree>
    <p:extLst>
      <p:ext uri="{BB962C8B-B14F-4D97-AF65-F5344CB8AC3E}">
        <p14:creationId xmlns:p14="http://schemas.microsoft.com/office/powerpoint/2010/main" val="2073901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786506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3334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792447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6925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25276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Chi</a:t>
            </a:r>
            <a:r>
              <a:rPr lang="en-US" b="1" baseline="0" dirty="0" smtClean="0"/>
              <a:t> square test goodness of fit theory for your reference.</a:t>
            </a:r>
            <a:endParaRPr b="1" dirty="0"/>
          </a:p>
        </p:txBody>
      </p:sp>
    </p:spTree>
    <p:extLst>
      <p:ext uri="{BB962C8B-B14F-4D97-AF65-F5344CB8AC3E}">
        <p14:creationId xmlns:p14="http://schemas.microsoft.com/office/powerpoint/2010/main" val="330030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one proportion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Tree>
    <p:extLst>
      <p:ext uri="{BB962C8B-B14F-4D97-AF65-F5344CB8AC3E}">
        <p14:creationId xmlns:p14="http://schemas.microsoft.com/office/powerpoint/2010/main" val="2538826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p:txBody>
      </p:sp>
    </p:spTree>
    <p:extLst>
      <p:ext uri="{BB962C8B-B14F-4D97-AF65-F5344CB8AC3E}">
        <p14:creationId xmlns:p14="http://schemas.microsoft.com/office/powerpoint/2010/main" val="824366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9419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p:txBody>
      </p:sp>
    </p:spTree>
    <p:extLst>
      <p:ext uri="{BB962C8B-B14F-4D97-AF65-F5344CB8AC3E}">
        <p14:creationId xmlns:p14="http://schemas.microsoft.com/office/powerpoint/2010/main" val="934486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5987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Hint:-</a:t>
            </a:r>
          </a:p>
          <a:p>
            <a:pPr marL="0" lvl="0" indent="0" algn="l" rtl="0">
              <a:spcBef>
                <a:spcPts val="0"/>
              </a:spcBef>
              <a:spcAft>
                <a:spcPts val="0"/>
              </a:spcAft>
              <a:buNone/>
            </a:pPr>
            <a:r>
              <a:rPr lang="en-US" b="1" i="1" baseline="0" dirty="0" smtClean="0"/>
              <a:t>Graphical Tools table for Y &amp; X type of data is already provided for your reference.</a:t>
            </a:r>
            <a:endParaRPr lang="en-US" b="1" i="1" dirty="0"/>
          </a:p>
        </p:txBody>
      </p:sp>
    </p:spTree>
    <p:extLst>
      <p:ext uri="{BB962C8B-B14F-4D97-AF65-F5344CB8AC3E}">
        <p14:creationId xmlns:p14="http://schemas.microsoft.com/office/powerpoint/2010/main" val="27374100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3415023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for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12113078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2234595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3383515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Hint:-</a:t>
            </a:r>
          </a:p>
          <a:p>
            <a:pPr marL="0" lvl="0" indent="0" algn="l" rtl="0">
              <a:spcBef>
                <a:spcPts val="0"/>
              </a:spcBef>
              <a:spcAft>
                <a:spcPts val="0"/>
              </a:spcAft>
              <a:buNone/>
            </a:pPr>
            <a:r>
              <a:rPr lang="en-US" b="1" i="1" dirty="0" smtClean="0"/>
              <a:t>Statistical</a:t>
            </a:r>
            <a:r>
              <a:rPr lang="en-US" b="1" i="1" baseline="0" dirty="0" smtClean="0"/>
              <a:t> test table for Y &amp; X type of data is already provided for your reference.</a:t>
            </a:r>
            <a:endParaRPr b="1" i="1" dirty="0"/>
          </a:p>
        </p:txBody>
      </p:sp>
    </p:spTree>
    <p:extLst>
      <p:ext uri="{BB962C8B-B14F-4D97-AF65-F5344CB8AC3E}">
        <p14:creationId xmlns:p14="http://schemas.microsoft.com/office/powerpoint/2010/main" val="216418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Hint</a:t>
            </a:r>
            <a:r>
              <a:rPr lang="en-US" b="1" i="1" baseline="0" dirty="0" smtClean="0"/>
              <a:t> Cont.…</a:t>
            </a: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1-Proportion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dirty="0" smtClean="0"/>
          </a:p>
          <a:p>
            <a:pPr marL="0" lvl="0" indent="0" algn="l" rtl="0">
              <a:spcBef>
                <a:spcPts val="0"/>
              </a:spcBef>
              <a:spcAft>
                <a:spcPts val="0"/>
              </a:spcAft>
              <a:buNone/>
            </a:pPr>
            <a:endParaRPr lang="en-US" b="1" dirty="0" smtClean="0"/>
          </a:p>
          <a:p>
            <a:pPr marL="228600" lvl="0" indent="-228600" algn="l" rtl="0">
              <a:spcBef>
                <a:spcPts val="0"/>
              </a:spcBef>
              <a:spcAft>
                <a:spcPts val="0"/>
              </a:spcAft>
              <a:buFont typeface="+mj-lt"/>
              <a:buAutoNum type="arabicPeriod"/>
            </a:pPr>
            <a:r>
              <a:rPr lang="en-US" dirty="0" smtClean="0"/>
              <a:t>In proportion test for hypothesized value use 0.4158.</a:t>
            </a:r>
          </a:p>
          <a:p>
            <a:pPr marL="228600" lvl="0" indent="-228600" algn="l" rtl="0">
              <a:spcBef>
                <a:spcPts val="0"/>
              </a:spcBef>
              <a:spcAft>
                <a:spcPts val="0"/>
              </a:spcAft>
              <a:buFont typeface="+mj-lt"/>
              <a:buAutoNum type="arabicPeriod"/>
            </a:pPr>
            <a:r>
              <a:rPr lang="en-US" dirty="0" smtClean="0"/>
              <a:t>Based</a:t>
            </a:r>
            <a:r>
              <a:rPr lang="en-US" baseline="0" dirty="0" smtClean="0"/>
              <a:t> on test performed draw the interpretation and conclusion. </a:t>
            </a:r>
          </a:p>
          <a:p>
            <a:pPr marL="228600" lvl="0" indent="-228600" algn="l" rtl="0">
              <a:spcBef>
                <a:spcPts val="0"/>
              </a:spcBef>
              <a:spcAft>
                <a:spcPts val="0"/>
              </a:spcAft>
              <a:buFont typeface="+mj-lt"/>
              <a:buAutoNum type="arabicPeriod"/>
            </a:pPr>
            <a:r>
              <a:rPr lang="en-US" baseline="0" dirty="0" smtClean="0"/>
              <a:t>The expected p-value from the test performed by you should be 0.988</a:t>
            </a:r>
            <a:endParaRPr dirty="0"/>
          </a:p>
        </p:txBody>
      </p:sp>
    </p:spTree>
    <p:extLst>
      <p:ext uri="{BB962C8B-B14F-4D97-AF65-F5344CB8AC3E}">
        <p14:creationId xmlns:p14="http://schemas.microsoft.com/office/powerpoint/2010/main" val="1749129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2 Proportion test theory</a:t>
            </a:r>
            <a:r>
              <a:rPr lang="en-US" b="1" baseline="0" dirty="0" smtClean="0"/>
              <a:t> for your reference.</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41936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068647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3725029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3578870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22394653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360403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689744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331832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269832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dirty="0" smtClean="0"/>
              <a:t>Final Summary table is already provided</a:t>
            </a:r>
            <a:r>
              <a:rPr lang="en-US" b="1" baseline="0" dirty="0" smtClean="0"/>
              <a:t> for Y (CSAT) &amp; X’s.</a:t>
            </a:r>
            <a:endParaRPr b="1" dirty="0"/>
          </a:p>
        </p:txBody>
      </p:sp>
    </p:spTree>
    <p:extLst>
      <p:ext uri="{BB962C8B-B14F-4D97-AF65-F5344CB8AC3E}">
        <p14:creationId xmlns:p14="http://schemas.microsoft.com/office/powerpoint/2010/main" val="1730291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8</a:t>
            </a:fld>
            <a:endParaRPr lang="en-US"/>
          </a:p>
        </p:txBody>
      </p:sp>
    </p:spTree>
    <p:extLst>
      <p:ext uri="{BB962C8B-B14F-4D97-AF65-F5344CB8AC3E}">
        <p14:creationId xmlns:p14="http://schemas.microsoft.com/office/powerpoint/2010/main" val="22122144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397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Solution</a:t>
            </a:r>
            <a:r>
              <a:rPr lang="en-US" b="1" baseline="0" dirty="0" smtClean="0"/>
              <a:t> Brainstorming is done by Pursullence. </a:t>
            </a:r>
            <a:endParaRPr dirty="0"/>
          </a:p>
        </p:txBody>
      </p:sp>
    </p:spTree>
    <p:extLst>
      <p:ext uri="{BB962C8B-B14F-4D97-AF65-F5344CB8AC3E}">
        <p14:creationId xmlns:p14="http://schemas.microsoft.com/office/powerpoint/2010/main" val="1607777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Solution</a:t>
            </a:r>
            <a:r>
              <a:rPr lang="en-US" b="1" baseline="0" dirty="0" smtClean="0"/>
              <a:t> Brainstorming is done by Pursullence. </a:t>
            </a:r>
            <a:endParaRPr dirty="0"/>
          </a:p>
        </p:txBody>
      </p:sp>
    </p:spTree>
    <p:extLst>
      <p:ext uri="{BB962C8B-B14F-4D97-AF65-F5344CB8AC3E}">
        <p14:creationId xmlns:p14="http://schemas.microsoft.com/office/powerpoint/2010/main" val="3413103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smtClean="0"/>
              <a:t>Note: Solution</a:t>
            </a:r>
            <a:r>
              <a:rPr lang="en-US" b="1" baseline="0" dirty="0" smtClean="0"/>
              <a:t> Refining is done by Pursullence. </a:t>
            </a:r>
            <a:endParaRPr lang="en-US" b="1" dirty="0"/>
          </a:p>
        </p:txBody>
      </p:sp>
    </p:spTree>
    <p:extLst>
      <p:ext uri="{BB962C8B-B14F-4D97-AF65-F5344CB8AC3E}">
        <p14:creationId xmlns:p14="http://schemas.microsoft.com/office/powerpoint/2010/main" val="23385500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smtClean="0"/>
              <a:t>Note: Solution</a:t>
            </a:r>
            <a:r>
              <a:rPr lang="en-US" b="1" baseline="0" dirty="0" smtClean="0"/>
              <a:t> Refining is done by Pursullence. </a:t>
            </a:r>
            <a:endParaRPr lang="en-US" b="1" dirty="0"/>
          </a:p>
        </p:txBody>
      </p:sp>
    </p:spTree>
    <p:extLst>
      <p:ext uri="{BB962C8B-B14F-4D97-AF65-F5344CB8AC3E}">
        <p14:creationId xmlns:p14="http://schemas.microsoft.com/office/powerpoint/2010/main" val="29925766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Pilot</a:t>
            </a:r>
            <a:r>
              <a:rPr lang="en-US" b="1" baseline="0" dirty="0" smtClean="0"/>
              <a:t> Phase Planning and Data Collection is done by Pursullence.</a:t>
            </a:r>
            <a:endParaRPr dirty="0"/>
          </a:p>
        </p:txBody>
      </p:sp>
    </p:spTree>
    <p:extLst>
      <p:ext uri="{BB962C8B-B14F-4D97-AF65-F5344CB8AC3E}">
        <p14:creationId xmlns:p14="http://schemas.microsoft.com/office/powerpoint/2010/main" val="2741483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 Here</a:t>
            </a:r>
            <a:r>
              <a:rPr lang="en-US" b="1" baseline="0" dirty="0" smtClean="0"/>
              <a:t> we p</a:t>
            </a:r>
            <a:r>
              <a:rPr lang="en-US" b="1" dirty="0" smtClean="0"/>
              <a:t>rovide</a:t>
            </a:r>
            <a:r>
              <a:rPr lang="en-US" b="1" baseline="0" dirty="0" smtClean="0"/>
              <a:t> the data collection sheet in excel format. Here we collect data for significant X’s and Y i.e. CSAT score.</a:t>
            </a:r>
          </a:p>
        </p:txBody>
      </p:sp>
    </p:spTree>
    <p:extLst>
      <p:ext uri="{BB962C8B-B14F-4D97-AF65-F5344CB8AC3E}">
        <p14:creationId xmlns:p14="http://schemas.microsoft.com/office/powerpoint/2010/main" val="22860483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2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835545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baseline="0" dirty="0" smtClean="0"/>
              <a:t>The expected p-value from the test performed by you should be 0.000</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0788331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one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132938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Use</a:t>
            </a:r>
            <a:r>
              <a:rPr lang="en-US" b="1" baseline="0" dirty="0" smtClean="0"/>
              <a:t> the following statement as business case: </a:t>
            </a:r>
          </a:p>
          <a:p>
            <a:pPr marL="0" lvl="0" indent="0" algn="l" rtl="0">
              <a:spcBef>
                <a:spcPts val="0"/>
              </a:spcBef>
              <a:spcAft>
                <a:spcPts val="0"/>
              </a:spcAft>
              <a:buNone/>
            </a:pPr>
            <a:r>
              <a:rPr lang="en-US" b="1" baseline="0" dirty="0" smtClean="0"/>
              <a:t>Hints for Problem Statement: </a:t>
            </a:r>
          </a:p>
          <a:p>
            <a:pPr marL="228600" lvl="0" indent="-228600" algn="l" rtl="0">
              <a:spcBef>
                <a:spcPts val="0"/>
              </a:spcBef>
              <a:spcAft>
                <a:spcPts val="0"/>
              </a:spcAft>
              <a:buFont typeface="+mj-lt"/>
              <a:buAutoNum type="arabicPeriod"/>
            </a:pPr>
            <a:r>
              <a:rPr lang="en-US" baseline="0" dirty="0" smtClean="0"/>
              <a:t>Go through historical data</a:t>
            </a:r>
          </a:p>
          <a:p>
            <a:pPr marL="228600" lvl="0" indent="-228600" algn="l" rtl="0">
              <a:spcBef>
                <a:spcPts val="0"/>
              </a:spcBef>
              <a:spcAft>
                <a:spcPts val="0"/>
              </a:spcAft>
              <a:buFont typeface="+mj-lt"/>
              <a:buAutoNum type="arabicPeriod"/>
            </a:pPr>
            <a:r>
              <a:rPr lang="en-US" baseline="0" dirty="0" smtClean="0"/>
              <a:t>Find the average CSAT score in excel</a:t>
            </a:r>
          </a:p>
          <a:p>
            <a:pPr marL="228600" lvl="0" indent="-228600" algn="l" rtl="0">
              <a:spcBef>
                <a:spcPts val="0"/>
              </a:spcBef>
              <a:spcAft>
                <a:spcPts val="0"/>
              </a:spcAft>
              <a:buFont typeface="+mj-lt"/>
              <a:buAutoNum type="arabicPeriod"/>
            </a:pPr>
            <a:r>
              <a:rPr lang="en-US" baseline="0" dirty="0" smtClean="0"/>
              <a:t>Client has informed that there has to be minimum 3 as CSAT Score. </a:t>
            </a:r>
          </a:p>
          <a:p>
            <a:pPr marL="228600" lvl="0" indent="-228600" algn="l" rtl="0">
              <a:spcBef>
                <a:spcPts val="0"/>
              </a:spcBef>
              <a:spcAft>
                <a:spcPts val="0"/>
              </a:spcAft>
              <a:buFont typeface="+mj-lt"/>
              <a:buAutoNum type="arabicPeriod"/>
            </a:pPr>
            <a:r>
              <a:rPr lang="en-US" baseline="0" dirty="0" smtClean="0"/>
              <a:t>Please check and count the number of transactions that are less than 3 (Count the number of transactions with CSAT below 3.</a:t>
            </a:r>
          </a:p>
          <a:p>
            <a:pPr marL="228600" lvl="0" indent="-228600" algn="l" rtl="0">
              <a:spcBef>
                <a:spcPts val="0"/>
              </a:spcBef>
              <a:spcAft>
                <a:spcPts val="0"/>
              </a:spcAft>
              <a:buFont typeface="+mj-lt"/>
              <a:buAutoNum type="arabicPeriod"/>
            </a:pPr>
            <a:r>
              <a:rPr lang="en-US" baseline="0" dirty="0" smtClean="0"/>
              <a:t>Find the percentage of low CSAT.</a:t>
            </a:r>
          </a:p>
          <a:p>
            <a:pPr marL="228600" lvl="0" indent="-228600" algn="l" rtl="0">
              <a:spcBef>
                <a:spcPts val="0"/>
              </a:spcBef>
              <a:spcAft>
                <a:spcPts val="0"/>
              </a:spcAft>
              <a:buFont typeface="+mj-lt"/>
              <a:buAutoNum type="arabicPeriod"/>
            </a:pPr>
            <a:r>
              <a:rPr lang="en-US" baseline="0" dirty="0" smtClean="0"/>
              <a:t>Percentage of data point are below SLA</a:t>
            </a:r>
          </a:p>
          <a:p>
            <a:pPr marL="228600" lvl="0" indent="-228600" algn="l" rtl="0">
              <a:spcBef>
                <a:spcPts val="0"/>
              </a:spcBef>
              <a:spcAft>
                <a:spcPts val="0"/>
              </a:spcAft>
              <a:buFont typeface="+mj-lt"/>
              <a:buAutoNum type="arabicPeriod"/>
            </a:pPr>
            <a:r>
              <a:rPr lang="en-US" baseline="0" dirty="0" smtClean="0"/>
              <a:t>This will help you to find problem statement.</a:t>
            </a:r>
          </a:p>
          <a:p>
            <a:pPr marL="0" lvl="0" indent="0" algn="l" rtl="0">
              <a:spcBef>
                <a:spcPts val="0"/>
              </a:spcBef>
              <a:spcAft>
                <a:spcPts val="0"/>
              </a:spcAft>
              <a:buFont typeface="+mj-lt"/>
              <a:buNone/>
            </a:pPr>
            <a:endParaRPr lang="en-US" baseline="0" dirty="0" smtClean="0"/>
          </a:p>
          <a:p>
            <a:pPr marL="0" lvl="0" indent="0" algn="l" rtl="0">
              <a:spcBef>
                <a:spcPts val="0"/>
              </a:spcBef>
              <a:spcAft>
                <a:spcPts val="0"/>
              </a:spcAft>
              <a:buFont typeface="+mj-lt"/>
              <a:buNone/>
            </a:pPr>
            <a:r>
              <a:rPr lang="en-US" baseline="0" dirty="0" smtClean="0"/>
              <a:t>*Please refer our previous project to understand how problem statement is written.</a:t>
            </a:r>
            <a:endParaRPr lang="en-US" baseline="0" dirty="0"/>
          </a:p>
          <a:p>
            <a:pPr marL="228600" lvl="0" indent="-228600" algn="l" rtl="0">
              <a:spcBef>
                <a:spcPts val="0"/>
              </a:spcBef>
              <a:spcAft>
                <a:spcPts val="0"/>
              </a:spcAft>
              <a:buFont typeface="+mj-lt"/>
              <a:buAutoNum type="arabicPeriod"/>
            </a:pPr>
            <a:endParaRPr lang="en-US" baseline="0" dirty="0"/>
          </a:p>
          <a:p>
            <a:pPr marL="0" lvl="0" indent="0" algn="l" rtl="0">
              <a:spcBef>
                <a:spcPts val="0"/>
              </a:spcBef>
              <a:spcAft>
                <a:spcPts val="0"/>
              </a:spcAft>
              <a:buFont typeface="+mj-lt"/>
              <a:buNone/>
            </a:pPr>
            <a:r>
              <a:rPr lang="en-US" b="1" baseline="0" dirty="0" smtClean="0"/>
              <a:t>Goal Statement:</a:t>
            </a:r>
          </a:p>
          <a:p>
            <a:pPr marL="0" lvl="0" indent="0" algn="l" rtl="0">
              <a:spcBef>
                <a:spcPts val="0"/>
              </a:spcBef>
              <a:spcAft>
                <a:spcPts val="0"/>
              </a:spcAft>
              <a:buFont typeface="+mj-lt"/>
              <a:buNone/>
            </a:pPr>
            <a:r>
              <a:rPr lang="en-US" b="0" baseline="0" dirty="0" smtClean="0"/>
              <a:t>Please prepare your ‘time binding’ statement based on improving current average to client expected CSAT score i.e. 3</a:t>
            </a:r>
          </a:p>
          <a:p>
            <a:pPr marL="0" lvl="0" indent="0" algn="l" rtl="0">
              <a:spcBef>
                <a:spcPts val="0"/>
              </a:spcBef>
              <a:spcAft>
                <a:spcPts val="0"/>
              </a:spcAft>
              <a:buFont typeface="+mj-lt"/>
              <a:buNone/>
            </a:pPr>
            <a:r>
              <a:rPr lang="en-US" b="1" baseline="0" dirty="0" smtClean="0">
                <a:solidFill>
                  <a:srgbClr val="FF0000"/>
                </a:solidFill>
              </a:rPr>
              <a:t>Refer our previous project</a:t>
            </a:r>
          </a:p>
          <a:p>
            <a:pPr marL="0" lvl="0" indent="0" algn="l" rtl="0">
              <a:spcBef>
                <a:spcPts val="0"/>
              </a:spcBef>
              <a:spcAft>
                <a:spcPts val="0"/>
              </a:spcAft>
              <a:buFont typeface="+mj-lt"/>
              <a:buNone/>
            </a:pPr>
            <a:endParaRPr lang="en-US" b="1" baseline="0" dirty="0" smtClean="0">
              <a:solidFill>
                <a:srgbClr val="FF0000"/>
              </a:solidFill>
            </a:endParaRPr>
          </a:p>
          <a:p>
            <a:pPr marL="0" lvl="0" indent="0" algn="l" rtl="0">
              <a:spcBef>
                <a:spcPts val="0"/>
              </a:spcBef>
              <a:spcAft>
                <a:spcPts val="0"/>
              </a:spcAft>
              <a:buFont typeface="+mj-lt"/>
              <a:buNone/>
            </a:pPr>
            <a:r>
              <a:rPr lang="en-US" b="1" baseline="0" dirty="0" smtClean="0">
                <a:solidFill>
                  <a:srgbClr val="FF0000"/>
                </a:solidFill>
              </a:rPr>
              <a:t>In-scope/Out-scope</a:t>
            </a:r>
          </a:p>
          <a:p>
            <a:pPr marL="0" lvl="0" indent="0" algn="l" rtl="0">
              <a:spcBef>
                <a:spcPts val="0"/>
              </a:spcBef>
              <a:spcAft>
                <a:spcPts val="0"/>
              </a:spcAft>
              <a:buFont typeface="+mj-lt"/>
              <a:buNone/>
            </a:pPr>
            <a:r>
              <a:rPr lang="en-US" b="0" baseline="0" dirty="0" smtClean="0">
                <a:solidFill>
                  <a:srgbClr val="FF0000"/>
                </a:solidFill>
              </a:rPr>
              <a:t>This project is conducted for process 1. Although it runs in location of Bangalore and Chennai, but this project will be applicable only for process 1 of Pune location.</a:t>
            </a:r>
          </a:p>
        </p:txBody>
      </p:sp>
    </p:spTree>
    <p:extLst>
      <p:ext uri="{BB962C8B-B14F-4D97-AF65-F5344CB8AC3E}">
        <p14:creationId xmlns:p14="http://schemas.microsoft.com/office/powerpoint/2010/main" val="31376068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1-Proportion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dirty="0" smtClean="0"/>
              <a:t>In control phase for</a:t>
            </a:r>
            <a:r>
              <a:rPr lang="en-US" b="1" baseline="0" dirty="0" smtClean="0"/>
              <a:t> 1 </a:t>
            </a:r>
            <a:r>
              <a:rPr lang="en-US" b="1" dirty="0" smtClean="0"/>
              <a:t>proportion test use 0.60 as</a:t>
            </a:r>
            <a:r>
              <a:rPr lang="en-US" b="1" baseline="0" dirty="0" smtClean="0"/>
              <a:t> </a:t>
            </a:r>
            <a:r>
              <a:rPr lang="en-US" b="1" dirty="0" smtClean="0"/>
              <a:t>hypothesized value.</a:t>
            </a:r>
          </a:p>
          <a:p>
            <a:pPr marL="0" lvl="0" indent="0" algn="l" rtl="0">
              <a:spcBef>
                <a:spcPts val="0"/>
              </a:spcBef>
              <a:spcAft>
                <a:spcPts val="0"/>
              </a:spcAft>
              <a:buNone/>
            </a:pPr>
            <a:r>
              <a:rPr lang="en-US" b="1" baseline="0" dirty="0" smtClean="0"/>
              <a:t>The expected p-value from the test performed by you should be 1.000</a:t>
            </a:r>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41081470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rgbClr val="007BB9"/>
              </a:buClr>
            </a:pPr>
            <a:r>
              <a:rPr lang="en-US" b="1" dirty="0" smtClean="0"/>
              <a:t>HINT:-</a:t>
            </a:r>
            <a:endParaRPr lang="en-US" b="0" dirty="0" smtClean="0"/>
          </a:p>
          <a:p>
            <a:pPr marL="228600" indent="-228600">
              <a:lnSpc>
                <a:spcPct val="150000"/>
              </a:lnSpc>
              <a:buClr>
                <a:srgbClr val="007BB9"/>
              </a:buClr>
              <a:buAutoNum type="arabicParenR"/>
            </a:pPr>
            <a:r>
              <a:rPr lang="en-US" sz="1200" b="1" i="1" kern="0" dirty="0" smtClean="0">
                <a:solidFill>
                  <a:schemeClr val="accent4">
                    <a:lumMod val="50000"/>
                  </a:schemeClr>
                </a:solidFill>
              </a:rPr>
              <a:t>Refer to the </a:t>
            </a:r>
            <a:r>
              <a:rPr lang="en-US" sz="1200" b="1" i="1" dirty="0" smtClean="0">
                <a:solidFill>
                  <a:srgbClr val="007BB9"/>
                </a:solidFill>
              </a:rPr>
              <a:t>formulas provided</a:t>
            </a:r>
            <a:r>
              <a:rPr lang="en-US" sz="1200" b="1" i="1" baseline="0" dirty="0" smtClean="0">
                <a:solidFill>
                  <a:srgbClr val="007BB9"/>
                </a:solidFill>
              </a:rPr>
              <a:t> in measure phase </a:t>
            </a:r>
            <a:r>
              <a:rPr lang="en-US" sz="1200" b="1" i="1" kern="0" dirty="0" smtClean="0">
                <a:solidFill>
                  <a:schemeClr val="accent4">
                    <a:lumMod val="50000"/>
                  </a:schemeClr>
                </a:solidFill>
              </a:rPr>
              <a:t>&amp; find the appropriate values of parameters of capability analysis.</a:t>
            </a:r>
          </a:p>
          <a:p>
            <a:pPr algn="l">
              <a:spcBef>
                <a:spcPct val="50000"/>
              </a:spcBef>
              <a:buClr>
                <a:srgbClr val="007BB9"/>
              </a:buClr>
            </a:pPr>
            <a:endParaRPr lang="en-US" sz="1200" b="1" dirty="0" smtClean="0">
              <a:solidFill>
                <a:srgbClr val="007BB9"/>
              </a:solidFill>
            </a:endParaRPr>
          </a:p>
          <a:p>
            <a:pPr algn="l">
              <a:spcBef>
                <a:spcPct val="50000"/>
              </a:spcBef>
              <a:buClr>
                <a:srgbClr val="007BB9"/>
              </a:buClr>
            </a:pPr>
            <a:r>
              <a:rPr lang="en-US" sz="1200" b="1" dirty="0" smtClean="0">
                <a:solidFill>
                  <a:srgbClr val="007BB9"/>
                </a:solidFill>
              </a:rPr>
              <a:t>2) CAPABILITY ANALYSIS: </a:t>
            </a:r>
            <a:r>
              <a:rPr lang="en-US" sz="1200" b="1" i="1" dirty="0" smtClean="0">
                <a:solidFill>
                  <a:srgbClr val="007BB9"/>
                </a:solidFill>
                <a:latin typeface="Calibri" panose="020F0502020204030204" pitchFamily="34" charset="0"/>
              </a:rPr>
              <a:t>Solutions for Capability analysis are displayed in hint section.</a:t>
            </a:r>
          </a:p>
          <a:p>
            <a:pPr marL="285750" marR="0" lvl="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sz="1200" b="0" i="0" u="none" strike="noStrike" dirty="0" smtClean="0">
                <a:solidFill>
                  <a:schemeClr val="bg1"/>
                </a:solidFill>
                <a:effectLst/>
                <a:latin typeface="Calibri" panose="020F0502020204030204" pitchFamily="34" charset="0"/>
              </a:rPr>
              <a:t>Defective</a:t>
            </a:r>
            <a:r>
              <a:rPr lang="en-US" sz="1200" b="0" i="0" u="none" strike="noStrike" baseline="0" dirty="0" smtClean="0">
                <a:solidFill>
                  <a:schemeClr val="bg1"/>
                </a:solidFill>
                <a:effectLst/>
                <a:latin typeface="Calibri" panose="020F0502020204030204" pitchFamily="34" charset="0"/>
              </a:rPr>
              <a:t> Definition - </a:t>
            </a:r>
            <a:r>
              <a:rPr lang="en-US" sz="1200" b="0" i="0" u="none" strike="noStrike" dirty="0" smtClean="0">
                <a:solidFill>
                  <a:srgbClr val="000000"/>
                </a:solidFill>
                <a:effectLst/>
                <a:latin typeface="Calibri" panose="020F0502020204030204" pitchFamily="34" charset="0"/>
              </a:rPr>
              <a:t>CSAT</a:t>
            </a:r>
            <a:r>
              <a:rPr lang="en-US" sz="1200" b="0" i="0" u="none" strike="noStrike" baseline="0" dirty="0" smtClean="0">
                <a:solidFill>
                  <a:srgbClr val="000000"/>
                </a:solidFill>
                <a:effectLst/>
                <a:latin typeface="Calibri" panose="020F0502020204030204" pitchFamily="34" charset="0"/>
              </a:rPr>
              <a:t> Score </a:t>
            </a:r>
            <a:r>
              <a:rPr lang="en-US" sz="1200" b="0" i="0" u="none" strike="noStrike" dirty="0" smtClean="0">
                <a:solidFill>
                  <a:srgbClr val="000000"/>
                </a:solidFill>
                <a:effectLst/>
                <a:latin typeface="Calibri" panose="020F0502020204030204" pitchFamily="34" charset="0"/>
              </a:rPr>
              <a:t>&lt;3</a:t>
            </a: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Total Units</a:t>
            </a:r>
            <a:r>
              <a:rPr lang="en-US" sz="1200" b="0" i="0" u="none" strike="noStrike" kern="1200" baseline="0" dirty="0" smtClean="0">
                <a:solidFill>
                  <a:schemeClr val="tx1"/>
                </a:solidFill>
                <a:effectLst/>
                <a:latin typeface="+mn-lt"/>
                <a:ea typeface="+mn-ea"/>
                <a:cs typeface="+mn-cs"/>
              </a:rPr>
              <a:t>  - 1500</a:t>
            </a:r>
            <a:endParaRPr lang="en-US" sz="1200" b="0" i="0" u="none" strike="noStrike" kern="1200" dirty="0" smtClean="0">
              <a:solidFill>
                <a:schemeClr val="tx1"/>
              </a:solidFill>
              <a:effectLst/>
              <a:latin typeface="+mn-lt"/>
              <a:ea typeface="+mn-ea"/>
              <a:cs typeface="+mn-cs"/>
            </a:endParaRPr>
          </a:p>
          <a:p>
            <a:pPr marL="285750" indent="-285750" rtl="0" eaLnBrk="1" fontAlgn="ctr" latinLnBrk="0" hangingPunct="1">
              <a:buFont typeface="+mj-lt"/>
              <a:buAutoNum type="romanLcPeriod"/>
            </a:pPr>
            <a:r>
              <a:rPr lang="en-US" sz="1200" b="0" i="0" u="none" strike="noStrike" kern="1200" dirty="0" smtClean="0">
                <a:solidFill>
                  <a:schemeClr val="tx1"/>
                </a:solidFill>
                <a:effectLst/>
                <a:latin typeface="+mn-lt"/>
                <a:ea typeface="+mn-ea"/>
                <a:cs typeface="+mn-cs"/>
              </a:rPr>
              <a:t>Total Opportunities</a:t>
            </a:r>
            <a:r>
              <a:rPr lang="en-US" sz="1200" b="0" i="0" u="none" strike="noStrike" kern="1200" baseline="0" dirty="0" smtClean="0">
                <a:solidFill>
                  <a:schemeClr val="tx1"/>
                </a:solidFill>
                <a:effectLst/>
                <a:latin typeface="+mn-lt"/>
                <a:ea typeface="+mn-ea"/>
                <a:cs typeface="+mn-cs"/>
              </a:rPr>
              <a:t> - 1500</a:t>
            </a:r>
            <a:endParaRPr lang="en-US" sz="1200" b="0" i="0" u="none" strike="noStrike" kern="1200" dirty="0" smtClean="0">
              <a:solidFill>
                <a:schemeClr val="tx1"/>
              </a:solidFill>
              <a:effectLst/>
              <a:latin typeface="+mn-lt"/>
              <a:ea typeface="+mn-ea"/>
              <a:cs typeface="+mn-cs"/>
            </a:endParaRPr>
          </a:p>
          <a:p>
            <a:pPr marL="285750" indent="-285750" rtl="0" eaLnBrk="1" fontAlgn="ctr" latinLnBrk="0" hangingPunct="1">
              <a:buFont typeface="+mj-lt"/>
              <a:buAutoNum type="romanLcPeriod"/>
            </a:pPr>
            <a:r>
              <a:rPr lang="en-US" sz="1200" b="0" i="0" u="none" strike="noStrike" kern="1200" dirty="0" smtClean="0">
                <a:solidFill>
                  <a:schemeClr val="tx1"/>
                </a:solidFill>
                <a:effectLst/>
                <a:latin typeface="+mn-lt"/>
                <a:ea typeface="+mn-ea"/>
                <a:cs typeface="+mn-cs"/>
              </a:rPr>
              <a:t>Defective</a:t>
            </a:r>
            <a:r>
              <a:rPr lang="en-US" sz="1200" b="0" i="0" u="none" strike="noStrike" kern="1200" baseline="0" dirty="0" smtClean="0">
                <a:solidFill>
                  <a:schemeClr val="tx1"/>
                </a:solidFill>
                <a:effectLst/>
                <a:latin typeface="+mn-lt"/>
                <a:ea typeface="+mn-ea"/>
                <a:cs typeface="+mn-cs"/>
              </a:rPr>
              <a:t> - 453</a:t>
            </a:r>
            <a:endParaRPr lang="en-US" sz="1200" b="0"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DPO = Defects/Total Opportunities</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0.30</a:t>
            </a: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DPMO = Defectives Per Million Opportunities</a:t>
            </a:r>
            <a:r>
              <a:rPr lang="en-US" sz="1200" b="0" i="0" u="none" strike="noStrike" kern="1200" baseline="0" dirty="0" smtClean="0">
                <a:solidFill>
                  <a:schemeClr val="tx1"/>
                </a:solidFill>
                <a:effectLst/>
                <a:latin typeface="+mn-lt"/>
                <a:ea typeface="+mn-ea"/>
                <a:cs typeface="+mn-cs"/>
              </a:rPr>
              <a:t> – 302000</a:t>
            </a:r>
            <a:endParaRPr lang="en-US" sz="1200" b="0"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LONG TERM SIGMA VALUE (ZLT)</a:t>
            </a:r>
            <a:r>
              <a:rPr lang="en-US" sz="1200" b="0" i="0" u="none" strike="noStrike" kern="1200" baseline="0" dirty="0" smtClean="0">
                <a:solidFill>
                  <a:schemeClr val="tx1"/>
                </a:solidFill>
                <a:effectLst/>
                <a:latin typeface="+mn-lt"/>
                <a:ea typeface="+mn-ea"/>
                <a:cs typeface="+mn-cs"/>
              </a:rPr>
              <a:t> = </a:t>
            </a:r>
            <a:r>
              <a:rPr lang="en-US" sz="1200" b="0" i="1" u="none" strike="noStrike" kern="1200" baseline="0" dirty="0" err="1" smtClean="0">
                <a:solidFill>
                  <a:schemeClr val="tx1"/>
                </a:solidFill>
                <a:effectLst/>
                <a:latin typeface="+mn-lt"/>
                <a:ea typeface="+mn-ea"/>
                <a:cs typeface="+mn-cs"/>
              </a:rPr>
              <a:t>n</a:t>
            </a:r>
            <a:r>
              <a:rPr lang="en-US" sz="1200" b="0" i="1" u="none" strike="noStrike" kern="1200" dirty="0" err="1" smtClean="0">
                <a:solidFill>
                  <a:schemeClr val="tx1"/>
                </a:solidFill>
                <a:effectLst/>
                <a:latin typeface="+mn-lt"/>
                <a:ea typeface="+mn-ea"/>
                <a:cs typeface="+mn-cs"/>
              </a:rPr>
              <a:t>ormsinv</a:t>
            </a:r>
            <a:r>
              <a:rPr lang="en-US" sz="1200" b="0" i="1" u="none" strike="noStrike" kern="1200" dirty="0" smtClean="0">
                <a:solidFill>
                  <a:schemeClr val="tx1"/>
                </a:solidFill>
                <a:effectLst/>
                <a:latin typeface="+mn-lt"/>
                <a:ea typeface="+mn-ea"/>
                <a:cs typeface="+mn-cs"/>
              </a:rPr>
              <a:t> ( 1- DPO) I.E  </a:t>
            </a:r>
            <a:r>
              <a:rPr lang="en-US" sz="1200" b="0" i="1" u="none" strike="noStrike" kern="1200" dirty="0" err="1" smtClean="0">
                <a:solidFill>
                  <a:schemeClr val="tx1"/>
                </a:solidFill>
                <a:effectLst/>
                <a:latin typeface="+mn-lt"/>
                <a:ea typeface="+mn-ea"/>
                <a:cs typeface="+mn-cs"/>
              </a:rPr>
              <a:t>normsinv</a:t>
            </a:r>
            <a:r>
              <a:rPr lang="en-US" sz="1200" b="0" i="1" u="none" strike="noStrike" kern="1200" dirty="0" smtClean="0">
                <a:solidFill>
                  <a:schemeClr val="tx1"/>
                </a:solidFill>
                <a:effectLst/>
                <a:latin typeface="+mn-lt"/>
                <a:ea typeface="+mn-ea"/>
                <a:cs typeface="+mn-cs"/>
              </a:rPr>
              <a:t>( 1-0.30) </a:t>
            </a:r>
            <a:r>
              <a:rPr lang="en-US" sz="1200" b="0" i="0" u="none" strike="noStrike" kern="1200" baseline="0" dirty="0" smtClean="0">
                <a:solidFill>
                  <a:schemeClr val="tx1"/>
                </a:solidFill>
                <a:effectLst/>
                <a:latin typeface="+mn-lt"/>
                <a:ea typeface="+mn-ea"/>
                <a:cs typeface="+mn-cs"/>
              </a:rPr>
              <a:t>  =  0.52</a:t>
            </a:r>
            <a:r>
              <a:rPr lang="en-US" b="0" dirty="0" smtClean="0"/>
              <a:t> </a:t>
            </a:r>
          </a:p>
          <a:p>
            <a:pPr marL="0" indent="0">
              <a:lnSpc>
                <a:spcPct val="150000"/>
              </a:lnSpc>
              <a:buClr>
                <a:srgbClr val="007BB9"/>
              </a:buClr>
              <a:buNone/>
            </a:pPr>
            <a:endParaRPr lang="en-US" sz="1200" b="1" kern="0" dirty="0" smtClean="0">
              <a:solidFill>
                <a:schemeClr val="accent4">
                  <a:lumMod val="50000"/>
                </a:schemeClr>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15509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a:t>
            </a:r>
            <a:r>
              <a:rPr lang="en-US" b="1" baseline="0" dirty="0" smtClean="0"/>
              <a:t> you have to compute sigma value for each phase (i.e. for Measure, Improve &amp; Control) and draw a simple bar chart with average line to compare phase-wise sigma value. </a:t>
            </a:r>
          </a:p>
          <a:p>
            <a:endParaRPr lang="en-US" b="1" baseline="0" dirty="0" smtClean="0"/>
          </a:p>
          <a:p>
            <a:r>
              <a:rPr lang="en-US" b="1" baseline="0" dirty="0" smtClean="0"/>
              <a:t>Steps to draw a bar chart for Phase-wise comparison of Sigma Value (Long Term):</a:t>
            </a:r>
          </a:p>
          <a:p>
            <a:pPr marL="228600" indent="-228600">
              <a:buAutoNum type="arabicPeriod"/>
            </a:pPr>
            <a:r>
              <a:rPr lang="en-US" b="1" baseline="0" dirty="0" smtClean="0"/>
              <a:t>First step is copy or write the sigma value for measure phase in the table given on this slide and this value you have obtained previously.</a:t>
            </a:r>
          </a:p>
          <a:p>
            <a:pPr marL="228600" indent="-228600">
              <a:buAutoNum type="arabicPeriod"/>
            </a:pPr>
            <a:r>
              <a:rPr lang="en-US" b="1" baseline="0" dirty="0" smtClean="0"/>
              <a:t>Second is write sigma value for improve phase which is been obtained in the control phase itself.</a:t>
            </a:r>
          </a:p>
          <a:p>
            <a:pPr marL="228600" indent="-228600">
              <a:buAutoNum type="arabicPeriod"/>
            </a:pPr>
            <a:r>
              <a:rPr lang="en-US" b="1" baseline="0" dirty="0" smtClean="0"/>
              <a:t>And once we have sigma values for two phases, then compute average sigma value of these two and write it in the third column in all the three cells.</a:t>
            </a:r>
          </a:p>
          <a:p>
            <a:pPr marL="228600" indent="-228600">
              <a:buAutoNum type="arabicPeriod"/>
            </a:pPr>
            <a:r>
              <a:rPr lang="en-US" b="1" baseline="0" dirty="0" smtClean="0"/>
              <a:t>In excel draw a simple bar graph with average line.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1" baseline="0" dirty="0" smtClean="0"/>
              <a:t>Last step is, write interpretation from the graph.</a:t>
            </a:r>
          </a:p>
          <a:p>
            <a:pPr marL="0" indent="0">
              <a:buNone/>
            </a:pPr>
            <a:endParaRPr lang="en-US" b="1" baseline="0" dirty="0" smtClean="0"/>
          </a:p>
          <a:p>
            <a:r>
              <a:rPr lang="en-US" b="1" baseline="0" dirty="0" smtClean="0"/>
              <a:t>Note: For interpretation refer previous project of TAT Reduction.</a:t>
            </a:r>
            <a:endParaRPr lang="en-US" b="1" dirty="0"/>
          </a:p>
        </p:txBody>
      </p:sp>
      <p:sp>
        <p:nvSpPr>
          <p:cNvPr id="4" name="Slide Number Placeholder 3"/>
          <p:cNvSpPr>
            <a:spLocks noGrp="1"/>
          </p:cNvSpPr>
          <p:nvPr>
            <p:ph type="sldNum" sz="quarter" idx="10"/>
          </p:nvPr>
        </p:nvSpPr>
        <p:spPr/>
        <p:txBody>
          <a:bodyPr/>
          <a:lstStyle/>
          <a:p>
            <a:fld id="{7F24EBA7-FCF4-4481-8717-5A51A24AAD92}"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1448493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r>
              <a:rPr lang="en-US" b="1" baseline="0" dirty="0" smtClean="0"/>
              <a:t>: here we need to check is there any impact of X’s on Y – CSAT after implementing the solutions.  So this validation test for X’s.</a:t>
            </a:r>
          </a:p>
          <a:p>
            <a:pPr marL="0" lvl="0" indent="0" algn="l" rtl="0">
              <a:spcBef>
                <a:spcPts val="0"/>
              </a:spcBef>
              <a:spcAft>
                <a:spcPts val="0"/>
              </a:spcAft>
              <a:buNone/>
            </a:pPr>
            <a:r>
              <a:rPr lang="en-US" b="1" baseline="0" dirty="0" smtClean="0"/>
              <a:t>For 1</a:t>
            </a:r>
            <a:r>
              <a:rPr lang="en-US" b="1" baseline="30000" dirty="0" smtClean="0"/>
              <a:t>st</a:t>
            </a:r>
            <a:r>
              <a:rPr lang="en-US" b="1" baseline="0" dirty="0" smtClean="0"/>
              <a:t> X variable test is done by Pursullence and for other variables you need to do it. (other significant X’s)</a:t>
            </a:r>
            <a:endParaRPr b="1" dirty="0"/>
          </a:p>
        </p:txBody>
      </p:sp>
    </p:spTree>
    <p:extLst>
      <p:ext uri="{BB962C8B-B14F-4D97-AF65-F5344CB8AC3E}">
        <p14:creationId xmlns:p14="http://schemas.microsoft.com/office/powerpoint/2010/main" val="25473682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Apply appropriate test for other X’s to validate the result. Print the test output here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6011560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Apply appropriate test for other X’s to validate the result. Print the test output here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58112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Apply appropriate test for other X’s to validate the result. Print the test output here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03828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Fill the table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5893477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After</a:t>
            </a:r>
            <a:r>
              <a:rPr lang="en-US" b="1" baseline="0" dirty="0" smtClean="0"/>
              <a:t> implementing the solutions, we need to update the process map. </a:t>
            </a:r>
            <a:endParaRPr lang="en-US" b="1" dirty="0"/>
          </a:p>
        </p:txBody>
      </p:sp>
      <p:sp>
        <p:nvSpPr>
          <p:cNvPr id="4" name="Slide Number Placeholder 3"/>
          <p:cNvSpPr>
            <a:spLocks noGrp="1"/>
          </p:cNvSpPr>
          <p:nvPr>
            <p:ph type="sldNum" sz="quarter" idx="10"/>
          </p:nvPr>
        </p:nvSpPr>
        <p:spPr/>
        <p:txBody>
          <a:bodyPr/>
          <a:lstStyle/>
          <a:p>
            <a:fld id="{7F24EBA7-FCF4-4481-8717-5A51A24AAD92}"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657179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Note: Now, control phase begins from this slide.</a:t>
            </a:r>
            <a:endParaRPr lang="en-US" b="1" dirty="0"/>
          </a:p>
        </p:txBody>
      </p:sp>
      <p:sp>
        <p:nvSpPr>
          <p:cNvPr id="4" name="Slide Number Placeholder 3"/>
          <p:cNvSpPr>
            <a:spLocks noGrp="1"/>
          </p:cNvSpPr>
          <p:nvPr>
            <p:ph type="sldNum" sz="quarter" idx="10"/>
          </p:nvPr>
        </p:nvSpPr>
        <p:spPr/>
        <p:txBody>
          <a:bodyPr/>
          <a:lstStyle/>
          <a:p>
            <a:fld id="{D41EC7B5-6584-442F-AC6C-CC573AA12117}"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689883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57089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4400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484340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3218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958881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2630448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573689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7BB9"/>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007BB9"/>
              </a:solidFill>
              <a:effectLst/>
              <a:uLnTx/>
              <a:uFillTx/>
              <a:latin typeface="Barlow Light"/>
              <a:sym typeface="Barlow Light"/>
            </a:endParaRPr>
          </a:p>
        </p:txBody>
      </p:sp>
    </p:spTree>
    <p:extLst>
      <p:ext uri="{BB962C8B-B14F-4D97-AF65-F5344CB8AC3E}">
        <p14:creationId xmlns:p14="http://schemas.microsoft.com/office/powerpoint/2010/main" val="599848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2360687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2926363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95232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50816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246006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250228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465153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72286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568844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00000000-1234-1234-1234-123412341234}" type="slidenum">
              <a:rPr lang="en">
                <a:solidFill>
                  <a:srgbClr val="007BB9"/>
                </a:solidFill>
              </a:rPr>
              <a:pPr/>
              <a:t>‹#›</a:t>
            </a:fld>
            <a:endParaRPr>
              <a:solidFill>
                <a:srgbClr val="007BB9"/>
              </a:solidFill>
            </a:endParaRPr>
          </a:p>
        </p:txBody>
      </p:sp>
    </p:spTree>
    <p:extLst>
      <p:ext uri="{BB962C8B-B14F-4D97-AF65-F5344CB8AC3E}">
        <p14:creationId xmlns:p14="http://schemas.microsoft.com/office/powerpoint/2010/main" val="333078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90089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90158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01245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5976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2313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00000000-1234-1234-1234-123412341234}" type="slidenum">
              <a:rPr lang="en">
                <a:solidFill>
                  <a:srgbClr val="007BB9"/>
                </a:solidFill>
              </a:rPr>
              <a:pPr/>
              <a:t>‹#›</a:t>
            </a:fld>
            <a:endParaRPr>
              <a:solidFill>
                <a:srgbClr val="007BB9"/>
              </a:solidFill>
            </a:endParaRPr>
          </a:p>
        </p:txBody>
      </p:sp>
    </p:spTree>
    <p:extLst>
      <p:ext uri="{BB962C8B-B14F-4D97-AF65-F5344CB8AC3E}">
        <p14:creationId xmlns:p14="http://schemas.microsoft.com/office/powerpoint/2010/main" val="3370985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7561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87249249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6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600" b="0" i="0" u="none" strike="noStrike" kern="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491393677"/>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3373590158"/>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55.wmf"/><Relationship Id="rId5" Type="http://schemas.openxmlformats.org/officeDocument/2006/relationships/package" Target="../embeddings/Microsoft_Excel_Worksheet5.xlsx"/><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57.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55.wmf"/><Relationship Id="rId5" Type="http://schemas.openxmlformats.org/officeDocument/2006/relationships/package" Target="../embeddings/Microsoft_Excel_Worksheet6.xlsx"/><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55.wmf"/><Relationship Id="rId5" Type="http://schemas.openxmlformats.org/officeDocument/2006/relationships/package" Target="../embeddings/Microsoft_Excel_Worksheet7.xlsx"/><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59.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package" Target="../embeddings/Microsoft_Excel_Worksheet8.xlsx"/><Relationship Id="rId5" Type="http://schemas.openxmlformats.org/officeDocument/2006/relationships/image" Target="../media/image60.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61.emf"/></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1.xml"/><Relationship Id="rId7"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package" Target="../embeddings/Microsoft_Excel_Worksheet1.xlsx"/><Relationship Id="rId4" Type="http://schemas.openxmlformats.org/officeDocument/2006/relationships/image" Target="../media/image6.emf"/></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66.wmf"/><Relationship Id="rId5" Type="http://schemas.openxmlformats.org/officeDocument/2006/relationships/package" Target="../embeddings/Microsoft_Excel_Worksheet9.xlsx"/><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67.wmf"/><Relationship Id="rId5" Type="http://schemas.openxmlformats.org/officeDocument/2006/relationships/package" Target="../embeddings/Microsoft_Excel_Worksheet10.xlsx"/><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9.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package" Target="../embeddings/Microsoft_Excel_Worksheet2.xlsx"/><Relationship Id="rId5" Type="http://schemas.openxmlformats.org/officeDocument/2006/relationships/image" Target="../media/image10.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package" Target="../embeddings/Microsoft_Excel_Worksheet3.xlsx"/><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2.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47.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package" Target="../embeddings/Microsoft_Excel_Worksheet4.xlsx"/><Relationship Id="rId5" Type="http://schemas.openxmlformats.org/officeDocument/2006/relationships/image" Target="../media/image48.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13827" y="537235"/>
            <a:ext cx="11397721" cy="542544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19760" y="867266"/>
            <a:ext cx="10785856" cy="992304"/>
          </a:xfrm>
        </p:spPr>
        <p:txBody>
          <a:bodyPr anchor="ctr"/>
          <a:lstStyle/>
          <a:p>
            <a:pPr algn="ctr"/>
            <a:r>
              <a:rPr lang="en-US" sz="6600" b="1" u="sng" dirty="0" smtClean="0">
                <a:latin typeface="Calibri" panose="020F0502020204030204" pitchFamily="34" charset="0"/>
                <a:cs typeface="Calibri" panose="020F0502020204030204" pitchFamily="34" charset="0"/>
              </a:rPr>
              <a:t>PROJECT NO. 2</a:t>
            </a:r>
            <a:endParaRPr lang="en-US" sz="6000" b="1" u="sng"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a:t>
            </a:fld>
            <a:endParaRPr lang="en">
              <a:solidFill>
                <a:srgbClr val="FFFFFF"/>
              </a:solidFill>
            </a:endParaRPr>
          </a:p>
        </p:txBody>
      </p:sp>
      <p:sp>
        <p:nvSpPr>
          <p:cNvPr id="4" name="Title 1"/>
          <p:cNvSpPr txBox="1">
            <a:spLocks/>
          </p:cNvSpPr>
          <p:nvPr/>
        </p:nvSpPr>
        <p:spPr>
          <a:xfrm>
            <a:off x="1220415" y="3161578"/>
            <a:ext cx="10012340" cy="208605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buClr>
                <a:srgbClr val="007BB9"/>
              </a:buClr>
            </a:pPr>
            <a:r>
              <a:rPr lang="en-US" sz="4000" b="1" i="1" kern="0" dirty="0" smtClean="0">
                <a:solidFill>
                  <a:srgbClr val="0070C0"/>
                </a:solidFill>
                <a:effectLst>
                  <a:outerShdw blurRad="38100" dist="38100" dir="2700000" algn="tl">
                    <a:srgbClr val="000000">
                      <a:alpha val="43137"/>
                    </a:srgbClr>
                  </a:outerShdw>
                </a:effectLst>
                <a:latin typeface="Cambria" panose="02040503050406030204" pitchFamily="18" charset="0"/>
              </a:rPr>
              <a:t>“ TO IMPROVE THE CUSTOMER SATISFACTION SCORE (C-SAT SCORE) ”</a:t>
            </a:r>
            <a:endParaRPr lang="en-US" sz="4000" b="1" i="1" kern="0" dirty="0">
              <a:solidFill>
                <a:srgbClr val="0070C0"/>
              </a:solidFill>
              <a:effectLst>
                <a:outerShdw blurRad="38100" dist="38100" dir="2700000" algn="tl">
                  <a:srgbClr val="000000">
                    <a:alpha val="43137"/>
                  </a:srgbClr>
                </a:outerShdw>
              </a:effectLst>
              <a:latin typeface="Cambria" panose="02040503050406030204" pitchFamily="18" charset="0"/>
            </a:endParaRPr>
          </a:p>
        </p:txBody>
      </p:sp>
      <p:sp>
        <p:nvSpPr>
          <p:cNvPr id="5" name="Title 1"/>
          <p:cNvSpPr txBox="1">
            <a:spLocks/>
          </p:cNvSpPr>
          <p:nvPr/>
        </p:nvSpPr>
        <p:spPr>
          <a:xfrm>
            <a:off x="3779818" y="2228337"/>
            <a:ext cx="4893535" cy="9923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buClr>
                <a:srgbClr val="007BB9"/>
              </a:buClr>
            </a:pPr>
            <a:r>
              <a:rPr lang="en-US" sz="4400" b="1" kern="0" dirty="0" smtClean="0">
                <a:solidFill>
                  <a:srgbClr val="757B89">
                    <a:lumMod val="75000"/>
                  </a:srgbClr>
                </a:solidFill>
              </a:rPr>
              <a:t>PROJECT TITLE:</a:t>
            </a:r>
            <a:endParaRPr lang="en-US" sz="4400" b="1" kern="0" dirty="0">
              <a:solidFill>
                <a:srgbClr val="757B89">
                  <a:lumMod val="75000"/>
                </a:srgbClr>
              </a:solidFill>
            </a:endParaRPr>
          </a:p>
        </p:txBody>
      </p:sp>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 name="TextBox 6">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4227462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itle 1"/>
          <p:cNvSpPr txBox="1">
            <a:spLocks/>
          </p:cNvSpPr>
          <p:nvPr/>
        </p:nvSpPr>
        <p:spPr>
          <a:xfrm>
            <a:off x="611859" y="577733"/>
            <a:ext cx="2532760" cy="674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dirty="0"/>
              <a:t>SIPOC</a:t>
            </a:r>
          </a:p>
        </p:txBody>
      </p:sp>
      <p:grpSp>
        <p:nvGrpSpPr>
          <p:cNvPr id="14" name="Group 13"/>
          <p:cNvGrpSpPr/>
          <p:nvPr/>
        </p:nvGrpSpPr>
        <p:grpSpPr>
          <a:xfrm>
            <a:off x="124446" y="1360714"/>
            <a:ext cx="11939031" cy="4735286"/>
            <a:chOff x="124446" y="1360714"/>
            <a:chExt cx="11939031" cy="4735286"/>
          </a:xfrm>
        </p:grpSpPr>
        <p:grpSp>
          <p:nvGrpSpPr>
            <p:cNvPr id="15" name="Group 14"/>
            <p:cNvGrpSpPr/>
            <p:nvPr/>
          </p:nvGrpSpPr>
          <p:grpSpPr>
            <a:xfrm>
              <a:off x="124446" y="1360714"/>
              <a:ext cx="11939031" cy="4735286"/>
              <a:chOff x="124446" y="827314"/>
              <a:chExt cx="11939031" cy="4735286"/>
            </a:xfrm>
          </p:grpSpPr>
          <p:sp>
            <p:nvSpPr>
              <p:cNvPr id="26" name="Rectangle 25"/>
              <p:cNvSpPr/>
              <p:nvPr/>
            </p:nvSpPr>
            <p:spPr>
              <a:xfrm>
                <a:off x="457200" y="983343"/>
                <a:ext cx="1671637"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sp>
            <p:nvSpPr>
              <p:cNvPr id="27" name="Rectangle 26"/>
              <p:cNvSpPr/>
              <p:nvPr/>
            </p:nvSpPr>
            <p:spPr>
              <a:xfrm>
                <a:off x="2820418" y="983343"/>
                <a:ext cx="1669256"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0" dirty="0"/>
              </a:p>
            </p:txBody>
          </p:sp>
          <p:sp>
            <p:nvSpPr>
              <p:cNvPr id="28" name="Rectangle 27"/>
              <p:cNvSpPr/>
              <p:nvPr/>
            </p:nvSpPr>
            <p:spPr>
              <a:xfrm>
                <a:off x="5206655" y="986972"/>
                <a:ext cx="1669257"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0" dirty="0"/>
              </a:p>
            </p:txBody>
          </p:sp>
          <p:sp>
            <p:nvSpPr>
              <p:cNvPr id="29" name="Rectangle 28"/>
              <p:cNvSpPr/>
              <p:nvPr/>
            </p:nvSpPr>
            <p:spPr>
              <a:xfrm>
                <a:off x="7643813" y="983343"/>
                <a:ext cx="1669257"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0" dirty="0"/>
              </a:p>
            </p:txBody>
          </p:sp>
          <p:sp>
            <p:nvSpPr>
              <p:cNvPr id="30" name="Rectangle 29"/>
              <p:cNvSpPr/>
              <p:nvPr/>
            </p:nvSpPr>
            <p:spPr>
              <a:xfrm>
                <a:off x="10080971" y="983343"/>
                <a:ext cx="1669256"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0" dirty="0"/>
              </a:p>
            </p:txBody>
          </p:sp>
          <p:sp>
            <p:nvSpPr>
              <p:cNvPr id="31" name="TextBox 12"/>
              <p:cNvSpPr txBox="1"/>
              <p:nvPr/>
            </p:nvSpPr>
            <p:spPr>
              <a:xfrm>
                <a:off x="3144619" y="1190168"/>
                <a:ext cx="1246067"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2000" b="1" dirty="0">
                    <a:solidFill>
                      <a:schemeClr val="bg1"/>
                    </a:solidFill>
                  </a:rPr>
                  <a:t>INPUT</a:t>
                </a:r>
              </a:p>
            </p:txBody>
          </p:sp>
          <p:sp>
            <p:nvSpPr>
              <p:cNvPr id="32" name="TextBox 31"/>
              <p:cNvSpPr txBox="1"/>
              <p:nvPr/>
            </p:nvSpPr>
            <p:spPr>
              <a:xfrm>
                <a:off x="541842" y="1190168"/>
                <a:ext cx="1654632"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2000" b="1" dirty="0" smtClean="0">
                    <a:solidFill>
                      <a:schemeClr val="bg1"/>
                    </a:solidFill>
                  </a:rPr>
                  <a:t>SUPPLIER</a:t>
                </a:r>
                <a:endParaRPr lang="en-US" sz="2000" b="1" dirty="0">
                  <a:solidFill>
                    <a:schemeClr val="bg1"/>
                  </a:solidFill>
                </a:endParaRPr>
              </a:p>
            </p:txBody>
          </p:sp>
          <p:sp>
            <p:nvSpPr>
              <p:cNvPr id="33" name="TextBox 32"/>
              <p:cNvSpPr txBox="1"/>
              <p:nvPr/>
            </p:nvSpPr>
            <p:spPr>
              <a:xfrm>
                <a:off x="10195672" y="1233855"/>
                <a:ext cx="1867805"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2000" b="1" dirty="0" smtClean="0">
                    <a:solidFill>
                      <a:schemeClr val="bg1"/>
                    </a:solidFill>
                  </a:rPr>
                  <a:t>CUSTOMER</a:t>
                </a:r>
                <a:endParaRPr lang="en-US" sz="2000" b="1" dirty="0">
                  <a:solidFill>
                    <a:schemeClr val="bg1"/>
                  </a:solidFill>
                </a:endParaRPr>
              </a:p>
            </p:txBody>
          </p:sp>
          <p:sp>
            <p:nvSpPr>
              <p:cNvPr id="34" name="TextBox 12"/>
              <p:cNvSpPr txBox="1"/>
              <p:nvPr/>
            </p:nvSpPr>
            <p:spPr>
              <a:xfrm>
                <a:off x="7848599" y="1218015"/>
                <a:ext cx="1810942"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2000" b="1" dirty="0" smtClean="0">
                    <a:solidFill>
                      <a:schemeClr val="bg1"/>
                    </a:solidFill>
                  </a:rPr>
                  <a:t>OUTPUT</a:t>
                </a:r>
                <a:endParaRPr lang="en-US" sz="2000" b="1" dirty="0">
                  <a:solidFill>
                    <a:schemeClr val="bg1"/>
                  </a:solidFill>
                </a:endParaRPr>
              </a:p>
            </p:txBody>
          </p:sp>
          <p:sp>
            <p:nvSpPr>
              <p:cNvPr id="35" name="TextBox 12"/>
              <p:cNvSpPr txBox="1"/>
              <p:nvPr/>
            </p:nvSpPr>
            <p:spPr>
              <a:xfrm>
                <a:off x="5313288" y="1233856"/>
                <a:ext cx="1592700"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2000" b="1" dirty="0" smtClean="0">
                    <a:solidFill>
                      <a:schemeClr val="bg1"/>
                    </a:solidFill>
                  </a:rPr>
                  <a:t>PROCESS</a:t>
                </a:r>
                <a:endParaRPr lang="en-US" sz="2000" b="1" dirty="0">
                  <a:solidFill>
                    <a:schemeClr val="bg1"/>
                  </a:solidFill>
                </a:endParaRPr>
              </a:p>
            </p:txBody>
          </p:sp>
          <p:sp>
            <p:nvSpPr>
              <p:cNvPr id="36" name="Rounded Rectangle 35"/>
              <p:cNvSpPr/>
              <p:nvPr/>
            </p:nvSpPr>
            <p:spPr>
              <a:xfrm>
                <a:off x="124446" y="838200"/>
                <a:ext cx="2362200" cy="4724400"/>
              </a:xfrm>
              <a:prstGeom prst="roundRect">
                <a:avLst>
                  <a:gd name="adj" fmla="val 74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p:cNvSpPr/>
              <p:nvPr/>
            </p:nvSpPr>
            <p:spPr>
              <a:xfrm>
                <a:off x="2514600" y="838200"/>
                <a:ext cx="2362200" cy="4724400"/>
              </a:xfrm>
              <a:prstGeom prst="roundRect">
                <a:avLst>
                  <a:gd name="adj" fmla="val 80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p:cNvSpPr/>
              <p:nvPr/>
            </p:nvSpPr>
            <p:spPr>
              <a:xfrm>
                <a:off x="4904754" y="838200"/>
                <a:ext cx="2362200" cy="4724400"/>
              </a:xfrm>
              <a:prstGeom prst="roundRect">
                <a:avLst>
                  <a:gd name="adj" fmla="val 62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p:cNvSpPr/>
              <p:nvPr/>
            </p:nvSpPr>
            <p:spPr>
              <a:xfrm>
                <a:off x="7297341" y="838200"/>
                <a:ext cx="2362200" cy="4724400"/>
              </a:xfrm>
              <a:prstGeom prst="roundRect">
                <a:avLst>
                  <a:gd name="adj" fmla="val 62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p:cNvSpPr/>
              <p:nvPr/>
            </p:nvSpPr>
            <p:spPr>
              <a:xfrm>
                <a:off x="9701277" y="827314"/>
                <a:ext cx="2362200" cy="4724400"/>
              </a:xfrm>
              <a:prstGeom prst="roundRect">
                <a:avLst>
                  <a:gd name="adj" fmla="val 68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p:cNvSpPr txBox="1"/>
            <p:nvPr/>
          </p:nvSpPr>
          <p:spPr>
            <a:xfrm>
              <a:off x="168787" y="2488644"/>
              <a:ext cx="21336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Customer Care Service</a:t>
              </a:r>
              <a:endParaRPr lang="en-US" dirty="0"/>
            </a:p>
          </p:txBody>
        </p:sp>
        <p:sp>
          <p:nvSpPr>
            <p:cNvPr id="18" name="TextBox 17"/>
            <p:cNvSpPr txBox="1"/>
            <p:nvPr/>
          </p:nvSpPr>
          <p:spPr>
            <a:xfrm>
              <a:off x="2620793" y="2470901"/>
              <a:ext cx="2196637" cy="830997"/>
            </a:xfrm>
            <a:prstGeom prst="rect">
              <a:avLst/>
            </a:prstGeom>
            <a:noFill/>
          </p:spPr>
          <p:txBody>
            <a:bodyPr wrap="square" rtlCol="0">
              <a:spAutoFit/>
            </a:bodyPr>
            <a:lstStyle/>
            <a:p>
              <a:pPr marL="174625" indent="-174625">
                <a:buFont typeface="Arial" panose="020B0604020202020204" pitchFamily="34" charset="0"/>
                <a:buChar char="•"/>
              </a:pPr>
              <a:r>
                <a:rPr lang="en-US" sz="1600" dirty="0" smtClean="0"/>
                <a:t>SLA Agreement</a:t>
              </a:r>
            </a:p>
            <a:p>
              <a:pPr marL="174625" indent="-174625">
                <a:buFont typeface="Arial" panose="020B0604020202020204" pitchFamily="34" charset="0"/>
                <a:buChar char="•"/>
              </a:pPr>
              <a:r>
                <a:rPr lang="en-US" sz="1600" dirty="0" smtClean="0"/>
                <a:t>Laptop</a:t>
              </a:r>
            </a:p>
            <a:p>
              <a:pPr marL="174625" indent="-174625">
                <a:buFont typeface="Arial" panose="020B0604020202020204" pitchFamily="34" charset="0"/>
                <a:buChar char="•"/>
              </a:pPr>
              <a:r>
                <a:rPr lang="en-US" sz="1600" dirty="0" smtClean="0"/>
                <a:t>Process Individuals</a:t>
              </a:r>
              <a:endParaRPr lang="en-US" sz="1600" dirty="0"/>
            </a:p>
          </p:txBody>
        </p:sp>
        <p:sp>
          <p:nvSpPr>
            <p:cNvPr id="19" name="TextBox 18"/>
            <p:cNvSpPr txBox="1"/>
            <p:nvPr/>
          </p:nvSpPr>
          <p:spPr>
            <a:xfrm>
              <a:off x="4859165" y="2457566"/>
              <a:ext cx="2556571" cy="3539430"/>
            </a:xfrm>
            <a:prstGeom prst="rect">
              <a:avLst/>
            </a:prstGeom>
            <a:noFill/>
          </p:spPr>
          <p:txBody>
            <a:bodyPr wrap="square" rtlCol="0">
              <a:spAutoFit/>
            </a:bodyPr>
            <a:lstStyle/>
            <a:p>
              <a:pPr marL="174625" indent="-174625">
                <a:buFont typeface="Arial" panose="020B0604020202020204" pitchFamily="34" charset="0"/>
                <a:buChar char="•"/>
              </a:pPr>
              <a:r>
                <a:rPr lang="en-US" sz="1400" dirty="0" smtClean="0"/>
                <a:t>Contact arrives at Agent Desk</a:t>
              </a:r>
            </a:p>
            <a:p>
              <a:pPr marL="174625" indent="-174625">
                <a:buFont typeface="Arial" panose="020B0604020202020204" pitchFamily="34" charset="0"/>
                <a:buChar char="•"/>
              </a:pPr>
              <a:r>
                <a:rPr lang="en-US" sz="1400" dirty="0" smtClean="0"/>
                <a:t>If it is not an issue, determine appropriate routing and approve transfer</a:t>
              </a:r>
            </a:p>
            <a:p>
              <a:pPr marL="174625" indent="-174625">
                <a:buFont typeface="Arial" panose="020B0604020202020204" pitchFamily="34" charset="0"/>
                <a:buChar char="•"/>
              </a:pPr>
              <a:r>
                <a:rPr lang="en-US" sz="1400" dirty="0" smtClean="0"/>
                <a:t>If it is an issue, research &amp; rerate issue and support issue resolution</a:t>
              </a:r>
            </a:p>
            <a:p>
              <a:pPr marL="174625" indent="-174625">
                <a:buFont typeface="Arial" panose="020B0604020202020204" pitchFamily="34" charset="0"/>
                <a:buChar char="•"/>
              </a:pPr>
              <a:r>
                <a:rPr lang="en-US" sz="1400" dirty="0" smtClean="0"/>
                <a:t>Resolve issue and notify customer</a:t>
              </a:r>
            </a:p>
            <a:p>
              <a:pPr marL="174625" indent="-174625">
                <a:buFont typeface="Arial" panose="020B0604020202020204" pitchFamily="34" charset="0"/>
                <a:buChar char="•"/>
              </a:pPr>
              <a:r>
                <a:rPr lang="en-US" sz="1400" dirty="0" smtClean="0"/>
                <a:t>Approve escalation and report</a:t>
              </a:r>
            </a:p>
            <a:p>
              <a:pPr marL="174625" indent="-174625">
                <a:buFont typeface="Arial" panose="020B0604020202020204" pitchFamily="34" charset="0"/>
                <a:buChar char="•"/>
              </a:pPr>
              <a:r>
                <a:rPr lang="en-US" sz="1400" dirty="0" smtClean="0"/>
                <a:t>Customer rate on their experience</a:t>
              </a:r>
            </a:p>
            <a:p>
              <a:pPr marL="174625" indent="-174625">
                <a:buFont typeface="Arial" panose="020B0604020202020204" pitchFamily="34" charset="0"/>
                <a:buChar char="•"/>
              </a:pPr>
              <a:r>
                <a:rPr lang="en-US" sz="1400" dirty="0" smtClean="0"/>
                <a:t>Review weekly case</a:t>
              </a:r>
              <a:endParaRPr lang="en-US" sz="1400" dirty="0"/>
            </a:p>
          </p:txBody>
        </p:sp>
        <p:sp>
          <p:nvSpPr>
            <p:cNvPr id="22" name="Right Arrow 21"/>
            <p:cNvSpPr/>
            <p:nvPr/>
          </p:nvSpPr>
          <p:spPr>
            <a:xfrm>
              <a:off x="2142002" y="1767106"/>
              <a:ext cx="691581" cy="333833"/>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4531009" y="1772271"/>
              <a:ext cx="691581" cy="333833"/>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a:off x="6903973" y="1763633"/>
              <a:ext cx="739840" cy="337306"/>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a:off x="9351689" y="1804322"/>
              <a:ext cx="739840" cy="337306"/>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7457473" y="2488644"/>
            <a:ext cx="2161041" cy="584775"/>
          </a:xfrm>
          <a:prstGeom prst="rect">
            <a:avLst/>
          </a:prstGeom>
          <a:noFill/>
        </p:spPr>
        <p:txBody>
          <a:bodyPr wrap="none" rtlCol="0">
            <a:spAutoFit/>
          </a:bodyPr>
          <a:lstStyle/>
          <a:p>
            <a:pPr marL="285750" indent="-285750">
              <a:buFont typeface="Arial" panose="020B0604020202020204" pitchFamily="34" charset="0"/>
              <a:buChar char="•"/>
            </a:pPr>
            <a:r>
              <a:rPr lang="en-IN" sz="1600" dirty="0" smtClean="0"/>
              <a:t>Approved Transfer</a:t>
            </a:r>
          </a:p>
          <a:p>
            <a:pPr marL="285750" indent="-285750">
              <a:buFont typeface="Arial" panose="020B0604020202020204" pitchFamily="34" charset="0"/>
              <a:buChar char="•"/>
            </a:pPr>
            <a:r>
              <a:rPr lang="en-IN" sz="1600" dirty="0" smtClean="0"/>
              <a:t>Resolved Issue</a:t>
            </a:r>
            <a:endParaRPr lang="en-IN" sz="1600" dirty="0"/>
          </a:p>
        </p:txBody>
      </p:sp>
      <p:sp>
        <p:nvSpPr>
          <p:cNvPr id="3" name="TextBox 2"/>
          <p:cNvSpPr txBox="1"/>
          <p:nvPr/>
        </p:nvSpPr>
        <p:spPr>
          <a:xfrm>
            <a:off x="9688688" y="2470901"/>
            <a:ext cx="2374790" cy="1323439"/>
          </a:xfrm>
          <a:prstGeom prst="rect">
            <a:avLst/>
          </a:prstGeom>
          <a:noFill/>
        </p:spPr>
        <p:txBody>
          <a:bodyPr wrap="square" rtlCol="0">
            <a:spAutoFit/>
          </a:bodyPr>
          <a:lstStyle/>
          <a:p>
            <a:pPr marL="342900" indent="-342900">
              <a:buFont typeface="Arial" panose="020B0604020202020204" pitchFamily="34" charset="0"/>
              <a:buChar char="•"/>
            </a:pPr>
            <a:r>
              <a:rPr lang="en-IN" sz="1600" dirty="0" smtClean="0"/>
              <a:t>Customer seeking experience</a:t>
            </a:r>
          </a:p>
          <a:p>
            <a:pPr marL="342900" indent="-342900">
              <a:buFont typeface="Arial" panose="020B0604020202020204" pitchFamily="34" charset="0"/>
              <a:buChar char="•"/>
            </a:pPr>
            <a:r>
              <a:rPr lang="en-IN" sz="1600" dirty="0" smtClean="0"/>
              <a:t>Customer rating based on their experience</a:t>
            </a:r>
            <a:endParaRPr lang="en-IN" sz="1600" dirty="0"/>
          </a:p>
        </p:txBody>
      </p:sp>
    </p:spTree>
    <p:extLst>
      <p:ext uri="{BB962C8B-B14F-4D97-AF65-F5344CB8AC3E}">
        <p14:creationId xmlns:p14="http://schemas.microsoft.com/office/powerpoint/2010/main" val="26584400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970" y="175455"/>
            <a:ext cx="7521200" cy="1443600"/>
          </a:xfrm>
        </p:spPr>
        <p:txBody>
          <a:bodyPr/>
          <a:lstStyle/>
          <a:p>
            <a:pPr algn="ctr"/>
            <a:r>
              <a:rPr lang="en-US" dirty="0" smtClean="0"/>
              <a:t>Updated Process </a:t>
            </a:r>
            <a:r>
              <a:rPr lang="en-US" dirty="0"/>
              <a:t>M</a:t>
            </a:r>
            <a:r>
              <a:rPr lang="en-US" dirty="0" smtClean="0"/>
              <a:t>ap</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100</a:t>
            </a:fld>
            <a:endParaRPr lang="en">
              <a:solidFill>
                <a:srgbClr val="FFFFFF"/>
              </a:solidFill>
            </a:endParaRPr>
          </a:p>
        </p:txBody>
      </p:sp>
      <p:pic>
        <p:nvPicPr>
          <p:cNvPr id="5" name="Picture 4">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6" name="TextBox 5">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4" name="Picture 3"/>
          <p:cNvPicPr>
            <a:picLocks noChangeAspect="1"/>
          </p:cNvPicPr>
          <p:nvPr/>
        </p:nvPicPr>
        <p:blipFill>
          <a:blip r:embed="rId4"/>
          <a:stretch>
            <a:fillRect/>
          </a:stretch>
        </p:blipFill>
        <p:spPr>
          <a:xfrm>
            <a:off x="212680" y="757238"/>
            <a:ext cx="11843056" cy="5737495"/>
          </a:xfrm>
          <a:prstGeom prst="rect">
            <a:avLst/>
          </a:prstGeom>
        </p:spPr>
      </p:pic>
    </p:spTree>
    <p:extLst>
      <p:ext uri="{BB962C8B-B14F-4D97-AF65-F5344CB8AC3E}">
        <p14:creationId xmlns:p14="http://schemas.microsoft.com/office/powerpoint/2010/main" val="301354017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101</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2202538"/>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CONTROL PHASE</a:t>
            </a:r>
            <a:endParaRPr lang="en-US" sz="6000" b="1" kern="0" dirty="0">
              <a:solidFill>
                <a:srgbClr val="007BB9"/>
              </a:solidFill>
            </a:endParaRPr>
          </a:p>
        </p:txBody>
      </p:sp>
    </p:spTree>
    <p:extLst>
      <p:ext uri="{BB962C8B-B14F-4D97-AF65-F5344CB8AC3E}">
        <p14:creationId xmlns:p14="http://schemas.microsoft.com/office/powerpoint/2010/main" val="8174724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102</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4400" b="1" kern="0" dirty="0" smtClean="0">
                <a:solidFill>
                  <a:srgbClr val="007BB9"/>
                </a:solidFill>
              </a:rPr>
              <a:t>FMEA</a:t>
            </a:r>
            <a:endParaRPr lang="en-US" sz="4400" b="1" kern="0" dirty="0">
              <a:solidFill>
                <a:srgbClr val="007BB9"/>
              </a:solidFill>
            </a:endParaRPr>
          </a:p>
        </p:txBody>
      </p:sp>
      <p:graphicFrame>
        <p:nvGraphicFramePr>
          <p:cNvPr id="6" name="Object 5"/>
          <p:cNvGraphicFramePr>
            <a:graphicFrameLocks noChangeAspect="1"/>
          </p:cNvGraphicFramePr>
          <p:nvPr>
            <p:extLst/>
          </p:nvPr>
        </p:nvGraphicFramePr>
        <p:xfrm>
          <a:off x="10180320" y="91505"/>
          <a:ext cx="1505173" cy="1111944"/>
        </p:xfrm>
        <a:graphic>
          <a:graphicData uri="http://schemas.openxmlformats.org/presentationml/2006/ole">
            <mc:AlternateContent xmlns:mc="http://schemas.openxmlformats.org/markup-compatibility/2006">
              <mc:Choice xmlns:v="urn:schemas-microsoft-com:vml" Requires="v">
                <p:oleObj spid="_x0000_s14423"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80320" y="91505"/>
                        <a:ext cx="1505173" cy="1111944"/>
                      </a:xfrm>
                      <a:prstGeom prst="rect">
                        <a:avLst/>
                      </a:prstGeom>
                    </p:spPr>
                  </p:pic>
                </p:oleObj>
              </mc:Fallback>
            </mc:AlternateContent>
          </a:graphicData>
        </a:graphic>
      </p:graphicFrame>
      <p:pic>
        <p:nvPicPr>
          <p:cNvPr id="7" name="Picture 6"/>
          <p:cNvPicPr>
            <a:picLocks noChangeAspect="1"/>
          </p:cNvPicPr>
          <p:nvPr/>
        </p:nvPicPr>
        <p:blipFill>
          <a:blip r:embed="rId7"/>
          <a:stretch>
            <a:fillRect/>
          </a:stretch>
        </p:blipFill>
        <p:spPr>
          <a:xfrm>
            <a:off x="158107" y="1203449"/>
            <a:ext cx="11782425" cy="5121151"/>
          </a:xfrm>
          <a:prstGeom prst="rect">
            <a:avLst/>
          </a:prstGeom>
          <a:ln>
            <a:solidFill>
              <a:schemeClr val="tx1"/>
            </a:solidFill>
          </a:ln>
        </p:spPr>
      </p:pic>
    </p:spTree>
    <p:extLst>
      <p:ext uri="{BB962C8B-B14F-4D97-AF65-F5344CB8AC3E}">
        <p14:creationId xmlns:p14="http://schemas.microsoft.com/office/powerpoint/2010/main" val="19448004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103</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4400" b="1" kern="0" dirty="0" smtClean="0">
                <a:solidFill>
                  <a:srgbClr val="007BB9"/>
                </a:solidFill>
              </a:rPr>
              <a:t>FMEA Continued…</a:t>
            </a:r>
            <a:endParaRPr lang="en-US" sz="4400" b="1" kern="0" dirty="0">
              <a:solidFill>
                <a:srgbClr val="007BB9"/>
              </a:solidFill>
            </a:endParaRPr>
          </a:p>
        </p:txBody>
      </p:sp>
      <p:graphicFrame>
        <p:nvGraphicFramePr>
          <p:cNvPr id="6" name="Object 5"/>
          <p:cNvGraphicFramePr>
            <a:graphicFrameLocks noChangeAspect="1"/>
          </p:cNvGraphicFramePr>
          <p:nvPr>
            <p:extLst/>
          </p:nvPr>
        </p:nvGraphicFramePr>
        <p:xfrm>
          <a:off x="10180320" y="91505"/>
          <a:ext cx="1505173" cy="1111944"/>
        </p:xfrm>
        <a:graphic>
          <a:graphicData uri="http://schemas.openxmlformats.org/presentationml/2006/ole">
            <mc:AlternateContent xmlns:mc="http://schemas.openxmlformats.org/markup-compatibility/2006">
              <mc:Choice xmlns:v="urn:schemas-microsoft-com:vml" Requires="v">
                <p:oleObj spid="_x0000_s15447"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80320" y="91505"/>
                        <a:ext cx="1505173" cy="1111944"/>
                      </a:xfrm>
                      <a:prstGeom prst="rect">
                        <a:avLst/>
                      </a:prstGeom>
                    </p:spPr>
                  </p:pic>
                </p:oleObj>
              </mc:Fallback>
            </mc:AlternateContent>
          </a:graphicData>
        </a:graphic>
      </p:graphicFrame>
      <p:pic>
        <p:nvPicPr>
          <p:cNvPr id="2" name="Picture 1"/>
          <p:cNvPicPr>
            <a:picLocks noChangeAspect="1"/>
          </p:cNvPicPr>
          <p:nvPr/>
        </p:nvPicPr>
        <p:blipFill>
          <a:blip r:embed="rId7"/>
          <a:stretch>
            <a:fillRect/>
          </a:stretch>
        </p:blipFill>
        <p:spPr>
          <a:xfrm>
            <a:off x="176212" y="1381125"/>
            <a:ext cx="11839575" cy="4726606"/>
          </a:xfrm>
          <a:prstGeom prst="rect">
            <a:avLst/>
          </a:prstGeom>
          <a:ln>
            <a:solidFill>
              <a:schemeClr val="tx1"/>
            </a:solidFill>
          </a:ln>
        </p:spPr>
      </p:pic>
    </p:spTree>
    <p:extLst>
      <p:ext uri="{BB962C8B-B14F-4D97-AF65-F5344CB8AC3E}">
        <p14:creationId xmlns:p14="http://schemas.microsoft.com/office/powerpoint/2010/main" val="13429675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104</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4400" b="1" kern="0" dirty="0" smtClean="0">
                <a:solidFill>
                  <a:srgbClr val="007BB9"/>
                </a:solidFill>
              </a:rPr>
              <a:t>FMEA Continued…</a:t>
            </a:r>
            <a:endParaRPr lang="en-US" sz="4400" b="1" kern="0" dirty="0">
              <a:solidFill>
                <a:srgbClr val="007BB9"/>
              </a:solidFill>
            </a:endParaRPr>
          </a:p>
        </p:txBody>
      </p:sp>
      <p:graphicFrame>
        <p:nvGraphicFramePr>
          <p:cNvPr id="6" name="Object 5"/>
          <p:cNvGraphicFramePr>
            <a:graphicFrameLocks noChangeAspect="1"/>
          </p:cNvGraphicFramePr>
          <p:nvPr>
            <p:extLst/>
          </p:nvPr>
        </p:nvGraphicFramePr>
        <p:xfrm>
          <a:off x="10180320" y="91505"/>
          <a:ext cx="1505173" cy="1111944"/>
        </p:xfrm>
        <a:graphic>
          <a:graphicData uri="http://schemas.openxmlformats.org/presentationml/2006/ole">
            <mc:AlternateContent xmlns:mc="http://schemas.openxmlformats.org/markup-compatibility/2006">
              <mc:Choice xmlns:v="urn:schemas-microsoft-com:vml" Requires="v">
                <p:oleObj spid="_x0000_s16471"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80320" y="91505"/>
                        <a:ext cx="1505173" cy="1111944"/>
                      </a:xfrm>
                      <a:prstGeom prst="rect">
                        <a:avLst/>
                      </a:prstGeom>
                    </p:spPr>
                  </p:pic>
                </p:oleObj>
              </mc:Fallback>
            </mc:AlternateContent>
          </a:graphicData>
        </a:graphic>
      </p:graphicFrame>
      <p:pic>
        <p:nvPicPr>
          <p:cNvPr id="4" name="Picture 3"/>
          <p:cNvPicPr>
            <a:picLocks noChangeAspect="1"/>
          </p:cNvPicPr>
          <p:nvPr/>
        </p:nvPicPr>
        <p:blipFill>
          <a:blip r:embed="rId7"/>
          <a:stretch>
            <a:fillRect/>
          </a:stretch>
        </p:blipFill>
        <p:spPr>
          <a:xfrm>
            <a:off x="171450" y="1473744"/>
            <a:ext cx="11849100" cy="4391027"/>
          </a:xfrm>
          <a:prstGeom prst="rect">
            <a:avLst/>
          </a:prstGeom>
          <a:ln>
            <a:solidFill>
              <a:schemeClr val="tx1"/>
            </a:solidFill>
          </a:ln>
        </p:spPr>
      </p:pic>
    </p:spTree>
    <p:extLst>
      <p:ext uri="{BB962C8B-B14F-4D97-AF65-F5344CB8AC3E}">
        <p14:creationId xmlns:p14="http://schemas.microsoft.com/office/powerpoint/2010/main" val="32449640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105</a:t>
            </a:fld>
            <a:endParaRPr>
              <a:solidFill>
                <a:srgbClr val="FFFFFF"/>
              </a:solidFill>
            </a:endParaRPr>
          </a:p>
        </p:txBody>
      </p:sp>
      <p:sp>
        <p:nvSpPr>
          <p:cNvPr id="99" name="Title 3"/>
          <p:cNvSpPr txBox="1">
            <a:spLocks/>
          </p:cNvSpPr>
          <p:nvPr/>
        </p:nvSpPr>
        <p:spPr>
          <a:xfrm>
            <a:off x="1260332"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Data Collection for Control Phase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3" name="Picture 2"/>
          <p:cNvPicPr>
            <a:picLocks noChangeAspect="1"/>
          </p:cNvPicPr>
          <p:nvPr/>
        </p:nvPicPr>
        <p:blipFill>
          <a:blip r:embed="rId5"/>
          <a:stretch>
            <a:fillRect/>
          </a:stretch>
        </p:blipFill>
        <p:spPr>
          <a:xfrm>
            <a:off x="3065649" y="1086101"/>
            <a:ext cx="4581525" cy="4991100"/>
          </a:xfrm>
          <a:prstGeom prst="rect">
            <a:avLst/>
          </a:prstGeom>
          <a:ln w="3175">
            <a:solidFill>
              <a:schemeClr val="tx1"/>
            </a:solidFill>
          </a:ln>
        </p:spPr>
      </p:pic>
      <p:graphicFrame>
        <p:nvGraphicFramePr>
          <p:cNvPr id="4" name="Object 3"/>
          <p:cNvGraphicFramePr>
            <a:graphicFrameLocks noChangeAspect="1"/>
          </p:cNvGraphicFramePr>
          <p:nvPr>
            <p:extLst>
              <p:ext uri="{D42A27DB-BD31-4B8C-83A1-F6EECF244321}">
                <p14:modId xmlns:p14="http://schemas.microsoft.com/office/powerpoint/2010/main" val="2258227695"/>
              </p:ext>
            </p:extLst>
          </p:nvPr>
        </p:nvGraphicFramePr>
        <p:xfrm>
          <a:off x="8839199" y="2651685"/>
          <a:ext cx="1730141" cy="1459806"/>
        </p:xfrm>
        <a:graphic>
          <a:graphicData uri="http://schemas.openxmlformats.org/presentationml/2006/ole">
            <mc:AlternateContent xmlns:mc="http://schemas.openxmlformats.org/markup-compatibility/2006">
              <mc:Choice xmlns:v="urn:schemas-microsoft-com:vml" Requires="v">
                <p:oleObj spid="_x0000_s17496"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8839199" y="2651685"/>
                        <a:ext cx="1730141" cy="1459806"/>
                      </a:xfrm>
                      <a:prstGeom prst="rect">
                        <a:avLst/>
                      </a:prstGeom>
                    </p:spPr>
                  </p:pic>
                </p:oleObj>
              </mc:Fallback>
            </mc:AlternateContent>
          </a:graphicData>
        </a:graphic>
      </p:graphicFrame>
    </p:spTree>
    <p:extLst>
      <p:ext uri="{BB962C8B-B14F-4D97-AF65-F5344CB8AC3E}">
        <p14:creationId xmlns:p14="http://schemas.microsoft.com/office/powerpoint/2010/main" val="22598450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83" y="654832"/>
            <a:ext cx="8521982" cy="540886"/>
          </a:xfrm>
        </p:spPr>
        <p:txBody>
          <a:bodyPr/>
          <a:lstStyle/>
          <a:p>
            <a:r>
              <a:rPr lang="en-US" sz="4400" dirty="0" smtClean="0"/>
              <a:t>Control Chart – Discrete data</a:t>
            </a:r>
            <a:endParaRPr lang="en-US" sz="4400"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106</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1" name="Title 1"/>
          <p:cNvSpPr txBox="1">
            <a:spLocks/>
          </p:cNvSpPr>
          <p:nvPr/>
        </p:nvSpPr>
        <p:spPr>
          <a:xfrm>
            <a:off x="6187898" y="638938"/>
            <a:ext cx="5648735" cy="54088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buClr>
                <a:srgbClr val="007BB9"/>
              </a:buClr>
            </a:pPr>
            <a:r>
              <a:rPr lang="en-US" sz="4400" kern="0" dirty="0" smtClean="0">
                <a:solidFill>
                  <a:srgbClr val="007BB9"/>
                </a:solidFill>
              </a:rPr>
              <a:t>- </a:t>
            </a:r>
            <a:r>
              <a:rPr lang="en-US" sz="4400" kern="0" dirty="0">
                <a:solidFill>
                  <a:srgbClr val="007BB9"/>
                </a:solidFill>
              </a:rPr>
              <a:t>P</a:t>
            </a:r>
            <a:r>
              <a:rPr lang="en-US" sz="4400" kern="0" dirty="0" smtClean="0">
                <a:solidFill>
                  <a:srgbClr val="007BB9"/>
                </a:solidFill>
              </a:rPr>
              <a:t> chart </a:t>
            </a:r>
            <a:endParaRPr lang="en-US" sz="4400" kern="0" dirty="0">
              <a:solidFill>
                <a:srgbClr val="007BB9"/>
              </a:solidFill>
            </a:endParaRPr>
          </a:p>
        </p:txBody>
      </p:sp>
      <p:pic>
        <p:nvPicPr>
          <p:cNvPr id="13" name="Picture 12"/>
          <p:cNvPicPr>
            <a:picLocks noChangeAspect="1"/>
          </p:cNvPicPr>
          <p:nvPr/>
        </p:nvPicPr>
        <p:blipFill>
          <a:blip r:embed="rId4"/>
          <a:stretch>
            <a:fillRect/>
          </a:stretch>
        </p:blipFill>
        <p:spPr>
          <a:xfrm>
            <a:off x="976393" y="1748593"/>
            <a:ext cx="10058400" cy="1459556"/>
          </a:xfrm>
          <a:prstGeom prst="rect">
            <a:avLst/>
          </a:prstGeom>
          <a:ln>
            <a:solidFill>
              <a:schemeClr val="tx1"/>
            </a:solidFill>
          </a:ln>
        </p:spPr>
      </p:pic>
    </p:spTree>
    <p:extLst>
      <p:ext uri="{BB962C8B-B14F-4D97-AF65-F5344CB8AC3E}">
        <p14:creationId xmlns:p14="http://schemas.microsoft.com/office/powerpoint/2010/main" val="32215158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107</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dirty="0">
                <a:solidFill>
                  <a:srgbClr val="007BB9"/>
                </a:solidFill>
              </a:rPr>
              <a:t>Control Chart </a:t>
            </a:r>
            <a:r>
              <a:rPr lang="en-US" sz="3600" b="1" kern="0" dirty="0" smtClean="0">
                <a:solidFill>
                  <a:srgbClr val="007BB9"/>
                </a:solidFill>
              </a:rPr>
              <a:t>P - Chart</a:t>
            </a:r>
            <a:endParaRPr lang="en-US" sz="3600" b="1" kern="0" dirty="0">
              <a:solidFill>
                <a:srgbClr val="007BB9"/>
              </a:solidFill>
            </a:endParaRPr>
          </a:p>
        </p:txBody>
      </p:sp>
      <p:sp>
        <p:nvSpPr>
          <p:cNvPr id="10" name="Text Box 8"/>
          <p:cNvSpPr txBox="1">
            <a:spLocks noChangeArrowheads="1"/>
          </p:cNvSpPr>
          <p:nvPr/>
        </p:nvSpPr>
        <p:spPr bwMode="auto">
          <a:xfrm>
            <a:off x="574741" y="1369687"/>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dirty="0">
                <a:solidFill>
                  <a:prstClr val="black"/>
                </a:solidFill>
              </a:rPr>
              <a:t>Minitab Session Window output:</a:t>
            </a:r>
          </a:p>
        </p:txBody>
      </p:sp>
      <p:sp>
        <p:nvSpPr>
          <p:cNvPr id="21" name="Text Box 8"/>
          <p:cNvSpPr txBox="1">
            <a:spLocks noChangeArrowheads="1"/>
          </p:cNvSpPr>
          <p:nvPr/>
        </p:nvSpPr>
        <p:spPr bwMode="auto">
          <a:xfrm>
            <a:off x="574741" y="940302"/>
            <a:ext cx="7354608"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dirty="0">
                <a:solidFill>
                  <a:prstClr val="black"/>
                </a:solidFill>
              </a:rPr>
              <a:t>Minitab Path: Stat&gt; Control Charts&gt; Attribute Charts&gt;p . . .</a:t>
            </a:r>
          </a:p>
        </p:txBody>
      </p:sp>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42" y="1752969"/>
            <a:ext cx="7526522" cy="471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71539" y="1769797"/>
            <a:ext cx="3465094" cy="5632311"/>
          </a:xfrm>
          <a:prstGeom prst="rect">
            <a:avLst/>
          </a:prstGeom>
          <a:noFill/>
        </p:spPr>
        <p:txBody>
          <a:bodyPr wrap="square" rtlCol="0">
            <a:spAutoFit/>
          </a:bodyPr>
          <a:lstStyle/>
          <a:p>
            <a:r>
              <a:rPr lang="en-US" sz="2000" b="1" i="1" u="sng" kern="0" dirty="0">
                <a:solidFill>
                  <a:schemeClr val="accent2"/>
                </a:solidFill>
              </a:rPr>
              <a:t>Interpretation</a:t>
            </a:r>
            <a:r>
              <a:rPr lang="en-US" sz="2000" b="1" i="1" u="sng" kern="0" dirty="0" smtClean="0">
                <a:solidFill>
                  <a:schemeClr val="accent2"/>
                </a:solidFill>
              </a:rPr>
              <a:t>:</a:t>
            </a:r>
          </a:p>
          <a:p>
            <a:endParaRPr lang="en-US" sz="2000" b="1" i="1" dirty="0">
              <a:solidFill>
                <a:schemeClr val="tx1">
                  <a:lumMod val="75000"/>
                </a:schemeClr>
              </a:solidFill>
            </a:endParaRPr>
          </a:p>
          <a:p>
            <a:pPr lvl="0"/>
            <a:r>
              <a:rPr lang="en-US" sz="1600" b="1" kern="0" dirty="0" smtClean="0">
                <a:solidFill>
                  <a:prstClr val="black"/>
                </a:solidFill>
              </a:rPr>
              <a:t>CONTROL </a:t>
            </a:r>
            <a:r>
              <a:rPr lang="en-US" sz="1600" b="1" kern="0" dirty="0">
                <a:solidFill>
                  <a:prstClr val="black"/>
                </a:solidFill>
              </a:rPr>
              <a:t>limits (</a:t>
            </a:r>
            <a:r>
              <a:rPr lang="en-US" sz="1600" b="1" u="sng" kern="0" dirty="0">
                <a:solidFill>
                  <a:prstClr val="black"/>
                </a:solidFill>
              </a:rPr>
              <a:t>not</a:t>
            </a:r>
            <a:r>
              <a:rPr lang="en-US" sz="1600" b="1" kern="0" dirty="0">
                <a:solidFill>
                  <a:prstClr val="black"/>
                </a:solidFill>
              </a:rPr>
              <a:t> specification limits!) are set at 3 standard deviations from the mean.  Any data points beyond these limits are unusual and should be investigated. </a:t>
            </a:r>
            <a:endParaRPr lang="en-US" sz="1600" b="1" kern="0" dirty="0" smtClean="0">
              <a:solidFill>
                <a:prstClr val="black"/>
              </a:solidFill>
            </a:endParaRPr>
          </a:p>
          <a:p>
            <a:pPr lvl="0"/>
            <a:endParaRPr lang="en-US" sz="1600" b="1" kern="0" dirty="0">
              <a:solidFill>
                <a:prstClr val="black"/>
              </a:solidFill>
            </a:endParaRPr>
          </a:p>
          <a:p>
            <a:pPr lvl="0">
              <a:spcBef>
                <a:spcPct val="50000"/>
              </a:spcBef>
              <a:defRPr/>
            </a:pPr>
            <a:r>
              <a:rPr lang="en-US" sz="1600" b="1" kern="0" dirty="0">
                <a:solidFill>
                  <a:prstClr val="black"/>
                </a:solidFill>
                <a:cs typeface="Times New Roman" pitchFamily="18" charset="0"/>
              </a:rPr>
              <a:t>In the given control chart every single data point lies between upper and  lower control limit expect one data point. Hence we can conclude that significant </a:t>
            </a:r>
            <a:r>
              <a:rPr lang="en-US" sz="1600" b="1" kern="0" dirty="0" smtClean="0">
                <a:solidFill>
                  <a:prstClr val="black"/>
                </a:solidFill>
                <a:cs typeface="Times New Roman" pitchFamily="18" charset="0"/>
              </a:rPr>
              <a:t>cause is </a:t>
            </a:r>
            <a:r>
              <a:rPr lang="en-US" sz="1600" b="1" kern="0" dirty="0">
                <a:solidFill>
                  <a:prstClr val="black"/>
                </a:solidFill>
                <a:cs typeface="Times New Roman" pitchFamily="18" charset="0"/>
              </a:rPr>
              <a:t>stable and in control</a:t>
            </a:r>
            <a:r>
              <a:rPr lang="en-US" sz="1600" b="1" kern="0" dirty="0" smtClean="0">
                <a:solidFill>
                  <a:prstClr val="black"/>
                </a:solidFill>
                <a:cs typeface="Times New Roman" pitchFamily="18" charset="0"/>
              </a:rPr>
              <a:t>. </a:t>
            </a:r>
            <a:r>
              <a:rPr lang="en-US" sz="1600" b="1" kern="0" dirty="0">
                <a:solidFill>
                  <a:prstClr val="black"/>
                </a:solidFill>
              </a:rPr>
              <a:t>Identified outlier was investigated, causes were found, solutions were discussed and implemented. </a:t>
            </a:r>
          </a:p>
          <a:p>
            <a:pPr>
              <a:spcBef>
                <a:spcPct val="50000"/>
              </a:spcBef>
              <a:defRPr/>
            </a:pPr>
            <a:endParaRPr lang="en-US" sz="1600" b="1" kern="0" dirty="0">
              <a:solidFill>
                <a:prstClr val="black"/>
              </a:solidFill>
            </a:endParaRPr>
          </a:p>
          <a:p>
            <a:endParaRPr lang="en-IN" sz="1600" dirty="0"/>
          </a:p>
        </p:txBody>
      </p:sp>
    </p:spTree>
    <p:extLst>
      <p:ext uri="{BB962C8B-B14F-4D97-AF65-F5344CB8AC3E}">
        <p14:creationId xmlns:p14="http://schemas.microsoft.com/office/powerpoint/2010/main" val="20315297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108</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640811" y="3709463"/>
            <a:ext cx="10891222" cy="1231106"/>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smtClean="0">
                <a:solidFill>
                  <a:srgbClr val="3A3F50"/>
                </a:solidFill>
              </a:rPr>
              <a:t>: </a:t>
            </a:r>
            <a:r>
              <a:rPr lang="en-US" sz="2000" b="1" i="1" dirty="0" smtClean="0"/>
              <a:t>The proportion of CSAT Score </a:t>
            </a:r>
            <a:r>
              <a:rPr lang="en-US" sz="2000" b="1" i="1" dirty="0"/>
              <a:t>in control phase is same as the proportion of </a:t>
            </a:r>
            <a:r>
              <a:rPr lang="en-US" sz="2000" b="1" i="1" dirty="0" smtClean="0"/>
              <a:t>CSAT Score </a:t>
            </a:r>
            <a:r>
              <a:rPr lang="en-US" sz="2000" b="1" i="1" dirty="0"/>
              <a:t>in Measure Phase (p</a:t>
            </a:r>
            <a:r>
              <a:rPr lang="en-US" sz="2000" b="1" i="1" baseline="-25000" dirty="0"/>
              <a:t>1</a:t>
            </a:r>
            <a:r>
              <a:rPr lang="en-US" sz="2000" b="1" i="1" dirty="0"/>
              <a:t> = p</a:t>
            </a:r>
            <a:r>
              <a:rPr lang="en-US" sz="2000" b="1" i="1" baseline="-25000" dirty="0"/>
              <a:t>2</a:t>
            </a:r>
            <a:r>
              <a:rPr lang="en-US" sz="2000" b="1" i="1" dirty="0"/>
              <a:t>) </a:t>
            </a:r>
            <a:r>
              <a:rPr lang="en-US" sz="2000" b="1" i="1" dirty="0">
                <a:solidFill>
                  <a:srgbClr val="3A3F50"/>
                </a:solidFill>
              </a:rPr>
              <a:t>	          </a:t>
            </a:r>
          </a:p>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a </a:t>
            </a:r>
            <a:r>
              <a:rPr lang="en-US" sz="2000" b="1" i="1" dirty="0" smtClean="0">
                <a:solidFill>
                  <a:srgbClr val="3A3F50"/>
                </a:solidFill>
              </a:rPr>
              <a:t>:</a:t>
            </a:r>
            <a:r>
              <a:rPr lang="en-US" sz="2000" b="1" i="1" dirty="0"/>
              <a:t> The proportion of </a:t>
            </a:r>
            <a:r>
              <a:rPr lang="en-US" sz="2000" b="1" i="1" dirty="0" smtClean="0"/>
              <a:t>CSAT </a:t>
            </a:r>
            <a:r>
              <a:rPr lang="en-US" sz="2000" b="1" i="1" dirty="0"/>
              <a:t>Score in control phase is </a:t>
            </a:r>
            <a:r>
              <a:rPr lang="en-US" sz="2000" b="1" i="1" dirty="0" smtClean="0"/>
              <a:t>more than the </a:t>
            </a:r>
            <a:r>
              <a:rPr lang="en-US" sz="2000" b="1" i="1" dirty="0"/>
              <a:t>proportion of </a:t>
            </a:r>
            <a:r>
              <a:rPr lang="en-US" sz="2000" b="1" i="1" dirty="0" smtClean="0"/>
              <a:t>CSAT </a:t>
            </a:r>
            <a:r>
              <a:rPr lang="en-US" sz="2000" b="1" i="1" dirty="0"/>
              <a:t>Score in Measure Phase (</a:t>
            </a:r>
            <a:r>
              <a:rPr lang="en-US" sz="2000" b="1" i="1" dirty="0" smtClean="0"/>
              <a:t>p</a:t>
            </a:r>
            <a:r>
              <a:rPr lang="en-US" sz="2000" b="1" i="1" baseline="-25000" dirty="0" smtClean="0"/>
              <a:t>1</a:t>
            </a:r>
            <a:r>
              <a:rPr lang="en-US" sz="2000" b="1" i="1" dirty="0" smtClean="0"/>
              <a:t> &lt; </a:t>
            </a:r>
            <a:r>
              <a:rPr lang="en-US" sz="2000" b="1" i="1" dirty="0"/>
              <a:t>p</a:t>
            </a:r>
            <a:r>
              <a:rPr lang="en-US" sz="2000" b="1" i="1" baseline="-25000" dirty="0"/>
              <a:t>2</a:t>
            </a:r>
            <a:r>
              <a:rPr lang="en-US" sz="2000" b="1" i="1" dirty="0"/>
              <a:t>) </a:t>
            </a:r>
            <a:r>
              <a:rPr lang="en-US" sz="2000" b="1" i="1" dirty="0">
                <a:solidFill>
                  <a:srgbClr val="3A3F50"/>
                </a:solidFill>
              </a:rPr>
              <a:t>	</a:t>
            </a:r>
            <a:endParaRPr lang="en-US" sz="2000" b="1" i="1" dirty="0">
              <a:solidFill>
                <a:srgbClr val="3A3F50"/>
              </a:solidFill>
            </a:endParaRP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
        <p:nvSpPr>
          <p:cNvPr id="2" name="TextBox 1"/>
          <p:cNvSpPr txBox="1"/>
          <p:nvPr/>
        </p:nvSpPr>
        <p:spPr>
          <a:xfrm>
            <a:off x="479888" y="1507538"/>
            <a:ext cx="7357527" cy="646331"/>
          </a:xfrm>
          <a:prstGeom prst="rect">
            <a:avLst/>
          </a:prstGeom>
          <a:noFill/>
        </p:spPr>
        <p:txBody>
          <a:bodyPr wrap="none" rtlCol="0">
            <a:spAutoFit/>
          </a:bodyPr>
          <a:lstStyle/>
          <a:p>
            <a:r>
              <a:rPr lang="en-US" b="1" i="1" dirty="0">
                <a:solidFill>
                  <a:prstClr val="black"/>
                </a:solidFill>
              </a:rPr>
              <a:t>To check whether the improvement is sustained in control phase.</a:t>
            </a:r>
          </a:p>
          <a:p>
            <a:endParaRPr lang="en-IN" dirty="0"/>
          </a:p>
        </p:txBody>
      </p:sp>
    </p:spTree>
    <p:extLst>
      <p:ext uri="{BB962C8B-B14F-4D97-AF65-F5344CB8AC3E}">
        <p14:creationId xmlns:p14="http://schemas.microsoft.com/office/powerpoint/2010/main" val="14164119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109</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8" name="Text Box 7"/>
          <p:cNvSpPr txBox="1">
            <a:spLocks noChangeArrowheads="1"/>
          </p:cNvSpPr>
          <p:nvPr/>
        </p:nvSpPr>
        <p:spPr bwMode="auto">
          <a:xfrm>
            <a:off x="560561" y="4584315"/>
            <a:ext cx="11138858" cy="123110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Interpretation</a:t>
            </a:r>
            <a:r>
              <a:rPr lang="en-US" sz="2000" b="1" i="1" u="sng" kern="0" dirty="0" smtClean="0">
                <a:solidFill>
                  <a:srgbClr val="007BB9"/>
                </a:solidFill>
              </a:rPr>
              <a:t>: </a:t>
            </a:r>
            <a:r>
              <a:rPr lang="en-US" b="1" i="1" kern="0" dirty="0">
                <a:solidFill>
                  <a:prstClr val="black"/>
                </a:solidFill>
              </a:rPr>
              <a:t>Since the </a:t>
            </a:r>
            <a:r>
              <a:rPr lang="en-US" b="1" i="1" kern="0" dirty="0" smtClean="0">
                <a:solidFill>
                  <a:prstClr val="black"/>
                </a:solidFill>
              </a:rPr>
              <a:t>p-value </a:t>
            </a:r>
            <a:r>
              <a:rPr lang="en-US" b="1" i="1" kern="0" dirty="0">
                <a:solidFill>
                  <a:prstClr val="black"/>
                </a:solidFill>
              </a:rPr>
              <a:t>is less than </a:t>
            </a:r>
            <a:r>
              <a:rPr lang="en-US" b="1" i="1" kern="0" dirty="0" smtClean="0">
                <a:solidFill>
                  <a:prstClr val="black"/>
                </a:solidFill>
              </a:rPr>
              <a:t>0.05 (alpha </a:t>
            </a:r>
            <a:r>
              <a:rPr lang="en-US" b="1" i="1" kern="0" dirty="0">
                <a:solidFill>
                  <a:prstClr val="black"/>
                </a:solidFill>
              </a:rPr>
              <a:t>value), so we reject Ho it suggest that the </a:t>
            </a:r>
            <a:r>
              <a:rPr lang="en-US" b="1" i="1" kern="0" dirty="0" smtClean="0">
                <a:solidFill>
                  <a:prstClr val="black"/>
                </a:solidFill>
              </a:rPr>
              <a:t>CSAT Score </a:t>
            </a:r>
            <a:r>
              <a:rPr lang="en-US" b="1" i="1" kern="0" dirty="0">
                <a:solidFill>
                  <a:prstClr val="black"/>
                </a:solidFill>
              </a:rPr>
              <a:t>in Improve phase is more than the </a:t>
            </a:r>
            <a:r>
              <a:rPr lang="en-US" b="1" i="1" kern="0" dirty="0" smtClean="0">
                <a:solidFill>
                  <a:prstClr val="black"/>
                </a:solidFill>
              </a:rPr>
              <a:t>CSAT Score </a:t>
            </a:r>
            <a:r>
              <a:rPr lang="en-US" b="1" i="1" kern="0" dirty="0">
                <a:solidFill>
                  <a:prstClr val="black"/>
                </a:solidFill>
              </a:rPr>
              <a:t>in Measure Phase.</a:t>
            </a:r>
          </a:p>
          <a:p>
            <a:pPr algn="just" fontAlgn="base">
              <a:spcBef>
                <a:spcPct val="50000"/>
              </a:spcBef>
              <a:spcAft>
                <a:spcPct val="0"/>
              </a:spcAft>
            </a:pPr>
            <a:endParaRPr lang="en-US" sz="2400" b="1" i="1" kern="0" dirty="0">
              <a:solidFill>
                <a:prstClr val="black"/>
              </a:solidFill>
            </a:endParaRPr>
          </a:p>
        </p:txBody>
      </p:sp>
      <p:sp>
        <p:nvSpPr>
          <p:cNvPr id="15" name="Text Box 7"/>
          <p:cNvSpPr txBox="1">
            <a:spLocks noChangeArrowheads="1"/>
          </p:cNvSpPr>
          <p:nvPr/>
        </p:nvSpPr>
        <p:spPr bwMode="auto">
          <a:xfrm>
            <a:off x="560561" y="5537344"/>
            <a:ext cx="11138858" cy="116955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Conclusion</a:t>
            </a:r>
            <a:r>
              <a:rPr lang="en-US" sz="2000" b="1" i="1" u="sng" kern="0" dirty="0" smtClean="0">
                <a:solidFill>
                  <a:srgbClr val="007BB9"/>
                </a:solidFill>
              </a:rPr>
              <a:t>: </a:t>
            </a:r>
            <a:r>
              <a:rPr lang="en-US" b="1" i="1" kern="0" dirty="0">
                <a:solidFill>
                  <a:prstClr val="black"/>
                </a:solidFill>
              </a:rPr>
              <a:t>Since the p- value is less than 0.05 (alpha value), Hence improvement </a:t>
            </a:r>
            <a:r>
              <a:rPr lang="en-US" b="1" i="1" kern="0" dirty="0" smtClean="0">
                <a:solidFill>
                  <a:prstClr val="black"/>
                </a:solidFill>
              </a:rPr>
              <a:t>in CSAT Score </a:t>
            </a:r>
            <a:r>
              <a:rPr lang="en-US" b="1" i="1" kern="0" dirty="0">
                <a:solidFill>
                  <a:prstClr val="black"/>
                </a:solidFill>
              </a:rPr>
              <a:t>is accomplished for total population. </a:t>
            </a:r>
          </a:p>
          <a:p>
            <a:pPr algn="just" fontAlgn="base">
              <a:spcBef>
                <a:spcPct val="50000"/>
              </a:spcBef>
              <a:spcAft>
                <a:spcPct val="0"/>
              </a:spcAft>
            </a:pPr>
            <a:endParaRPr lang="en-US" sz="2000" b="1" i="1" kern="0" dirty="0">
              <a:solidFill>
                <a:prstClr val="black"/>
              </a:solidFill>
            </a:endParaRPr>
          </a:p>
        </p:txBody>
      </p:sp>
      <p:sp>
        <p:nvSpPr>
          <p:cNvPr id="17" name="Rectangle 16"/>
          <p:cNvSpPr/>
          <p:nvPr/>
        </p:nvSpPr>
        <p:spPr>
          <a:xfrm>
            <a:off x="2316481" y="1778453"/>
            <a:ext cx="6935804" cy="25247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481" y="1778452"/>
            <a:ext cx="6935804" cy="2524775"/>
          </a:xfrm>
          <a:prstGeom prst="rect">
            <a:avLst/>
          </a:prstGeom>
        </p:spPr>
      </p:pic>
    </p:spTree>
    <p:extLst>
      <p:ext uri="{BB962C8B-B14F-4D97-AF65-F5344CB8AC3E}">
        <p14:creationId xmlns:p14="http://schemas.microsoft.com/office/powerpoint/2010/main" val="3042808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p:cNvSpPr>
          <p:nvPr/>
        </p:nvSpPr>
        <p:spPr>
          <a:xfrm>
            <a:off x="462848" y="558800"/>
            <a:ext cx="4148827" cy="674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dirty="0" smtClean="0"/>
              <a:t>Process Map:</a:t>
            </a:r>
            <a:endParaRPr lang="en-US" dirty="0"/>
          </a:p>
        </p:txBody>
      </p:sp>
      <p:sp>
        <p:nvSpPr>
          <p:cNvPr id="66" name="Title 1"/>
          <p:cNvSpPr txBox="1">
            <a:spLocks/>
          </p:cNvSpPr>
          <p:nvPr/>
        </p:nvSpPr>
        <p:spPr>
          <a:xfrm>
            <a:off x="4272848" y="573314"/>
            <a:ext cx="9225438" cy="674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4000" dirty="0"/>
              <a:t>Quality - Help Desk Process Map</a:t>
            </a:r>
          </a:p>
        </p:txBody>
      </p:sp>
      <p:sp>
        <p:nvSpPr>
          <p:cNvPr id="67"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 dirty="0">
                <a:solidFill>
                  <a:srgbClr val="FFFFFF"/>
                </a:solidFill>
              </a:rPr>
              <a:t>5</a:t>
            </a:r>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pic>
        <p:nvPicPr>
          <p:cNvPr id="2" name="Picture 1"/>
          <p:cNvPicPr>
            <a:picLocks noChangeAspect="1"/>
          </p:cNvPicPr>
          <p:nvPr/>
        </p:nvPicPr>
        <p:blipFill>
          <a:blip r:embed="rId4"/>
          <a:stretch>
            <a:fillRect/>
          </a:stretch>
        </p:blipFill>
        <p:spPr>
          <a:xfrm>
            <a:off x="239725" y="1794300"/>
            <a:ext cx="10073109" cy="3872257"/>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3462055305"/>
              </p:ext>
            </p:extLst>
          </p:nvPr>
        </p:nvGraphicFramePr>
        <p:xfrm>
          <a:off x="10208616" y="3370410"/>
          <a:ext cx="1699128" cy="1433640"/>
        </p:xfrm>
        <a:graphic>
          <a:graphicData uri="http://schemas.openxmlformats.org/presentationml/2006/ole">
            <mc:AlternateContent xmlns:mc="http://schemas.openxmlformats.org/markup-compatibility/2006">
              <mc:Choice xmlns:v="urn:schemas-microsoft-com:vml" Requires="v">
                <p:oleObj spid="_x0000_s6273"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208616" y="3370410"/>
                        <a:ext cx="1699128" cy="1433640"/>
                      </a:xfrm>
                      <a:prstGeom prst="rect">
                        <a:avLst/>
                      </a:prstGeom>
                    </p:spPr>
                  </p:pic>
                </p:oleObj>
              </mc:Fallback>
            </mc:AlternateContent>
          </a:graphicData>
        </a:graphic>
      </p:graphicFrame>
      <p:sp>
        <p:nvSpPr>
          <p:cNvPr id="4" name="TextBox 3"/>
          <p:cNvSpPr txBox="1"/>
          <p:nvPr/>
        </p:nvSpPr>
        <p:spPr>
          <a:xfrm>
            <a:off x="10270997" y="2039324"/>
            <a:ext cx="1574366" cy="400110"/>
          </a:xfrm>
          <a:prstGeom prst="rect">
            <a:avLst/>
          </a:prstGeom>
          <a:noFill/>
        </p:spPr>
        <p:txBody>
          <a:bodyPr wrap="square" rtlCol="0" anchor="ctr">
            <a:spAutoFit/>
          </a:bodyPr>
          <a:lstStyle/>
          <a:p>
            <a:pPr algn="ctr"/>
            <a:r>
              <a:rPr lang="en-US" sz="2000" dirty="0" smtClean="0"/>
              <a:t>Click here</a:t>
            </a: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10728801" y="2551213"/>
            <a:ext cx="700595" cy="700595"/>
          </a:xfrm>
          <a:prstGeom prst="rect">
            <a:avLst/>
          </a:prstGeom>
        </p:spPr>
      </p:pic>
      <p:pic>
        <p:nvPicPr>
          <p:cNvPr id="9" name="Picture 8">
            <a:extLst>
              <a:ext uri="{FF2B5EF4-FFF2-40B4-BE49-F238E27FC236}">
                <a16:creationId xmlns="" xmlns:a16="http://schemas.microsoft.com/office/drawing/2014/main" id="{E85C3302-1762-444F-ACD9-5767BD8842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18706844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110</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640811" y="3709463"/>
            <a:ext cx="10891222" cy="1231106"/>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a:t>
            </a:r>
            <a:r>
              <a:rPr lang="en-US" sz="2000" b="1" i="1" dirty="0" smtClean="0"/>
              <a:t>The </a:t>
            </a:r>
            <a:r>
              <a:rPr lang="en-US" sz="2000" b="1" i="1" dirty="0"/>
              <a:t>proportion of </a:t>
            </a:r>
            <a:r>
              <a:rPr lang="en-US" sz="2000" b="1" i="1" dirty="0" smtClean="0"/>
              <a:t>CSAT Score </a:t>
            </a:r>
            <a:r>
              <a:rPr lang="en-US" sz="2000" b="1" i="1" dirty="0"/>
              <a:t>in control phase is same as the target proportion (p = </a:t>
            </a:r>
            <a:r>
              <a:rPr lang="en-US" sz="2000" b="1" i="1" dirty="0" err="1"/>
              <a:t>p</a:t>
            </a:r>
            <a:r>
              <a:rPr lang="en-US" sz="2000" b="1" i="1" baseline="-25000" dirty="0" err="1"/>
              <a:t>o</a:t>
            </a:r>
            <a:r>
              <a:rPr lang="en-US" sz="2000" b="1" i="1" dirty="0" smtClean="0"/>
              <a:t>)</a:t>
            </a:r>
            <a:r>
              <a:rPr lang="en-US" sz="2000" b="1" i="1" dirty="0">
                <a:solidFill>
                  <a:srgbClr val="3A3F50"/>
                </a:solidFill>
              </a:rPr>
              <a:t>	          </a:t>
            </a:r>
          </a:p>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a </a:t>
            </a:r>
            <a:r>
              <a:rPr lang="en-US" sz="2000" b="1" i="1" dirty="0" smtClean="0">
                <a:solidFill>
                  <a:srgbClr val="3A3F50"/>
                </a:solidFill>
              </a:rPr>
              <a:t>: </a:t>
            </a:r>
            <a:r>
              <a:rPr lang="en-US" sz="2000" b="1" i="1" dirty="0" smtClean="0"/>
              <a:t>The</a:t>
            </a:r>
            <a:r>
              <a:rPr lang="en-US" sz="2000" b="1" i="1" dirty="0"/>
              <a:t> proportion of</a:t>
            </a:r>
            <a:r>
              <a:rPr lang="en-US" sz="2000" b="1" i="1" dirty="0" smtClean="0"/>
              <a:t> </a:t>
            </a:r>
            <a:r>
              <a:rPr lang="en-US" sz="2000" b="1" i="1" dirty="0"/>
              <a:t>CSAT Score in control phase </a:t>
            </a:r>
            <a:r>
              <a:rPr lang="en-US" sz="2000" b="1" i="1" dirty="0" smtClean="0"/>
              <a:t>is less than </a:t>
            </a:r>
            <a:r>
              <a:rPr lang="en-US" sz="2000" b="1" i="1" dirty="0"/>
              <a:t>the target proportion (p </a:t>
            </a:r>
            <a:r>
              <a:rPr lang="en-US" sz="2000" b="1" i="1" dirty="0" smtClean="0"/>
              <a:t>&lt; </a:t>
            </a:r>
            <a:r>
              <a:rPr lang="en-US" sz="2000" b="1" i="1" dirty="0" err="1"/>
              <a:t>p</a:t>
            </a:r>
            <a:r>
              <a:rPr lang="en-US" sz="2000" b="1" i="1" baseline="-25000" dirty="0" err="1"/>
              <a:t>o</a:t>
            </a:r>
            <a:r>
              <a:rPr lang="en-US" sz="2000" b="1" i="1" dirty="0"/>
              <a:t>)</a:t>
            </a:r>
            <a:r>
              <a:rPr lang="en-US" sz="2000" b="1" i="1" dirty="0">
                <a:solidFill>
                  <a:srgbClr val="3A3F50"/>
                </a:solidFill>
              </a:rPr>
              <a:t>	</a:t>
            </a:r>
            <a:endParaRPr lang="en-US" sz="2000" b="1" i="1" dirty="0">
              <a:solidFill>
                <a:srgbClr val="3A3F50"/>
              </a:solidFill>
            </a:endParaRP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
        <p:nvSpPr>
          <p:cNvPr id="2" name="TextBox 1"/>
          <p:cNvSpPr txBox="1"/>
          <p:nvPr/>
        </p:nvSpPr>
        <p:spPr>
          <a:xfrm>
            <a:off x="479888" y="1492895"/>
            <a:ext cx="11052145" cy="923330"/>
          </a:xfrm>
          <a:prstGeom prst="rect">
            <a:avLst/>
          </a:prstGeom>
          <a:noFill/>
        </p:spPr>
        <p:txBody>
          <a:bodyPr wrap="square" rtlCol="0">
            <a:spAutoFit/>
          </a:bodyPr>
          <a:lstStyle/>
          <a:p>
            <a:r>
              <a:rPr lang="en-US" b="1" i="1" dirty="0">
                <a:solidFill>
                  <a:prstClr val="black"/>
                </a:solidFill>
              </a:rPr>
              <a:t>To validate whether the defined Goal is met, sustained and whether the result is applicable for total population in control phase.</a:t>
            </a:r>
          </a:p>
          <a:p>
            <a:endParaRPr lang="en-IN" dirty="0"/>
          </a:p>
        </p:txBody>
      </p:sp>
    </p:spTree>
    <p:extLst>
      <p:ext uri="{BB962C8B-B14F-4D97-AF65-F5344CB8AC3E}">
        <p14:creationId xmlns:p14="http://schemas.microsoft.com/office/powerpoint/2010/main" val="32151237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111</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8" name="Text Box 7"/>
          <p:cNvSpPr txBox="1">
            <a:spLocks noChangeArrowheads="1"/>
          </p:cNvSpPr>
          <p:nvPr/>
        </p:nvSpPr>
        <p:spPr bwMode="auto">
          <a:xfrm>
            <a:off x="560561" y="4584315"/>
            <a:ext cx="11138858" cy="1477328"/>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Interpretation</a:t>
            </a:r>
            <a:r>
              <a:rPr lang="en-US" sz="2000" b="1" i="1" u="sng" kern="0" dirty="0" smtClean="0">
                <a:solidFill>
                  <a:srgbClr val="007BB9"/>
                </a:solidFill>
              </a:rPr>
              <a:t>: </a:t>
            </a:r>
            <a:r>
              <a:rPr lang="en-US" sz="2000" b="1" i="1" kern="0" dirty="0">
                <a:solidFill>
                  <a:prstClr val="black"/>
                </a:solidFill>
              </a:rPr>
              <a:t>Since the </a:t>
            </a:r>
            <a:r>
              <a:rPr lang="en-US" sz="2000" b="1" i="1" kern="0" dirty="0" smtClean="0">
                <a:solidFill>
                  <a:prstClr val="black"/>
                </a:solidFill>
              </a:rPr>
              <a:t>p-value </a:t>
            </a:r>
            <a:r>
              <a:rPr lang="en-US" sz="2000" b="1" i="1" kern="0" dirty="0">
                <a:solidFill>
                  <a:prstClr val="black"/>
                </a:solidFill>
              </a:rPr>
              <a:t>is greater than 0.05 (alpha value), </a:t>
            </a:r>
            <a:r>
              <a:rPr lang="en-US" sz="2000" b="1" i="1" dirty="0">
                <a:solidFill>
                  <a:schemeClr val="tx1">
                    <a:lumMod val="50000"/>
                  </a:schemeClr>
                </a:solidFill>
              </a:rPr>
              <a:t>we fail to reject null hypothesis and hence, </a:t>
            </a:r>
            <a:r>
              <a:rPr lang="en-US" sz="2000" b="1" i="1" kern="0" dirty="0">
                <a:solidFill>
                  <a:prstClr val="black"/>
                </a:solidFill>
              </a:rPr>
              <a:t>the </a:t>
            </a:r>
            <a:r>
              <a:rPr lang="en-US" sz="2000" b="1" i="1" dirty="0"/>
              <a:t>proportion of </a:t>
            </a:r>
            <a:r>
              <a:rPr lang="en-US" sz="2000" b="1" i="1" kern="0" dirty="0" smtClean="0">
                <a:solidFill>
                  <a:prstClr val="black"/>
                </a:solidFill>
              </a:rPr>
              <a:t>CSAT Score </a:t>
            </a:r>
            <a:r>
              <a:rPr lang="en-US" sz="2000" b="1" i="1" kern="0" dirty="0">
                <a:solidFill>
                  <a:prstClr val="black"/>
                </a:solidFill>
              </a:rPr>
              <a:t>in control phase is same as the target proportion.</a:t>
            </a:r>
          </a:p>
          <a:p>
            <a:pPr algn="just" fontAlgn="base">
              <a:spcBef>
                <a:spcPct val="50000"/>
              </a:spcBef>
              <a:spcAft>
                <a:spcPct val="0"/>
              </a:spcAft>
            </a:pPr>
            <a:r>
              <a:rPr lang="en-US" sz="2000" b="1" i="1" u="sng" kern="0" dirty="0" smtClean="0">
                <a:solidFill>
                  <a:srgbClr val="007BB9"/>
                </a:solidFill>
              </a:rPr>
              <a:t> </a:t>
            </a:r>
            <a:endParaRPr lang="en-US" sz="2000" b="1" i="1" kern="0" dirty="0">
              <a:solidFill>
                <a:prstClr val="black"/>
              </a:solidFill>
            </a:endParaRPr>
          </a:p>
        </p:txBody>
      </p:sp>
      <p:sp>
        <p:nvSpPr>
          <p:cNvPr id="15" name="Text Box 7"/>
          <p:cNvSpPr txBox="1">
            <a:spLocks noChangeArrowheads="1"/>
          </p:cNvSpPr>
          <p:nvPr/>
        </p:nvSpPr>
        <p:spPr bwMode="auto">
          <a:xfrm>
            <a:off x="560561" y="5537344"/>
            <a:ext cx="11138858" cy="70788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smtClean="0">
                <a:solidFill>
                  <a:srgbClr val="007BB9"/>
                </a:solidFill>
              </a:rPr>
              <a:t>Conclusion: </a:t>
            </a:r>
            <a:r>
              <a:rPr lang="en-US" sz="2000" b="1" i="1" dirty="0">
                <a:solidFill>
                  <a:schemeClr val="tx1">
                    <a:lumMod val="50000"/>
                  </a:schemeClr>
                </a:solidFill>
              </a:rPr>
              <a:t>Since </a:t>
            </a:r>
            <a:r>
              <a:rPr lang="en-US" sz="2000" b="1" i="1" dirty="0" smtClean="0">
                <a:solidFill>
                  <a:schemeClr val="tx1">
                    <a:lumMod val="50000"/>
                  </a:schemeClr>
                </a:solidFill>
              </a:rPr>
              <a:t>p-value </a:t>
            </a:r>
            <a:r>
              <a:rPr lang="en-US" sz="2000" b="1" i="1" dirty="0">
                <a:solidFill>
                  <a:schemeClr val="tx1">
                    <a:lumMod val="50000"/>
                  </a:schemeClr>
                </a:solidFill>
              </a:rPr>
              <a:t>is greater 0.05 </a:t>
            </a:r>
            <a:r>
              <a:rPr lang="en-US" sz="2000" b="1" i="1" kern="0" dirty="0">
                <a:solidFill>
                  <a:prstClr val="black"/>
                </a:solidFill>
              </a:rPr>
              <a:t>(alpha value)</a:t>
            </a:r>
            <a:r>
              <a:rPr lang="en-US" sz="2000" b="1" i="1" dirty="0">
                <a:solidFill>
                  <a:schemeClr val="tx1">
                    <a:lumMod val="50000"/>
                  </a:schemeClr>
                </a:solidFill>
              </a:rPr>
              <a:t>, we can conclude that we have sustained with the target of </a:t>
            </a:r>
            <a:r>
              <a:rPr lang="en-US" sz="2000" b="1" i="1" dirty="0" smtClean="0">
                <a:solidFill>
                  <a:schemeClr val="tx1">
                    <a:lumMod val="50000"/>
                  </a:schemeClr>
                </a:solidFill>
              </a:rPr>
              <a:t>60% </a:t>
            </a:r>
            <a:r>
              <a:rPr lang="en-US" sz="2000" b="1" i="1" dirty="0">
                <a:solidFill>
                  <a:schemeClr val="tx1">
                    <a:lumMod val="50000"/>
                  </a:schemeClr>
                </a:solidFill>
              </a:rPr>
              <a:t>in control phase </a:t>
            </a:r>
            <a:r>
              <a:rPr lang="en-US" sz="2000" b="1" i="1" dirty="0" smtClean="0">
                <a:solidFill>
                  <a:schemeClr val="tx1">
                    <a:lumMod val="50000"/>
                  </a:schemeClr>
                </a:solidFill>
              </a:rPr>
              <a:t>.</a:t>
            </a:r>
            <a:endParaRPr lang="en-US" sz="2000" b="1" i="1" dirty="0">
              <a:solidFill>
                <a:schemeClr val="tx1">
                  <a:lumMod val="50000"/>
                </a:schemeClr>
              </a:solidFill>
            </a:endParaRPr>
          </a:p>
        </p:txBody>
      </p:sp>
      <p:sp>
        <p:nvSpPr>
          <p:cNvPr id="17" name="Rectangle 16"/>
          <p:cNvSpPr/>
          <p:nvPr/>
        </p:nvSpPr>
        <p:spPr>
          <a:xfrm>
            <a:off x="2229853" y="1778453"/>
            <a:ext cx="7478027" cy="25247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854" y="1778453"/>
            <a:ext cx="7478026" cy="2484303"/>
          </a:xfrm>
          <a:prstGeom prst="rect">
            <a:avLst/>
          </a:prstGeom>
        </p:spPr>
      </p:pic>
    </p:spTree>
    <p:extLst>
      <p:ext uri="{BB962C8B-B14F-4D97-AF65-F5344CB8AC3E}">
        <p14:creationId xmlns:p14="http://schemas.microsoft.com/office/powerpoint/2010/main" val="26680736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112</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Capability Analysis of Control Phase</a:t>
            </a:r>
            <a:endParaRPr lang="en-US" sz="3600" b="1" kern="0" dirty="0">
              <a:solidFill>
                <a:srgbClr val="007BB9"/>
              </a:solidFill>
            </a:endParaRPr>
          </a:p>
        </p:txBody>
      </p:sp>
      <p:sp>
        <p:nvSpPr>
          <p:cNvPr id="10"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Summary Table</a:t>
            </a:r>
          </a:p>
        </p:txBody>
      </p:sp>
      <p:graphicFrame>
        <p:nvGraphicFramePr>
          <p:cNvPr id="11" name="Table 10"/>
          <p:cNvGraphicFramePr>
            <a:graphicFrameLocks noGrp="1"/>
          </p:cNvGraphicFramePr>
          <p:nvPr>
            <p:extLst>
              <p:ext uri="{D42A27DB-BD31-4B8C-83A1-F6EECF244321}">
                <p14:modId xmlns:p14="http://schemas.microsoft.com/office/powerpoint/2010/main" val="4226584298"/>
              </p:ext>
            </p:extLst>
          </p:nvPr>
        </p:nvGraphicFramePr>
        <p:xfrm>
          <a:off x="1256247" y="1507334"/>
          <a:ext cx="9995953" cy="4963441"/>
        </p:xfrm>
        <a:graphic>
          <a:graphicData uri="http://schemas.openxmlformats.org/drawingml/2006/table">
            <a:tbl>
              <a:tblPr/>
              <a:tblGrid>
                <a:gridCol w="6048263">
                  <a:extLst>
                    <a:ext uri="{9D8B030D-6E8A-4147-A177-3AD203B41FA5}">
                      <a16:colId xmlns="" xmlns:a16="http://schemas.microsoft.com/office/drawing/2014/main" val="20000"/>
                    </a:ext>
                  </a:extLst>
                </a:gridCol>
                <a:gridCol w="3947690">
                  <a:extLst>
                    <a:ext uri="{9D8B030D-6E8A-4147-A177-3AD203B41FA5}">
                      <a16:colId xmlns="" xmlns:a16="http://schemas.microsoft.com/office/drawing/2014/main" val="20001"/>
                    </a:ext>
                  </a:extLst>
                </a:gridCol>
              </a:tblGrid>
              <a:tr h="377753">
                <a:tc>
                  <a:txBody>
                    <a:bodyPr/>
                    <a:lstStyle/>
                    <a:p>
                      <a:pPr algn="r" fontAlgn="ctr"/>
                      <a:r>
                        <a:rPr lang="en-US" sz="1800" b="1" i="0" u="none" strike="noStrike" dirty="0" smtClean="0">
                          <a:solidFill>
                            <a:schemeClr val="bg1"/>
                          </a:solidFill>
                          <a:effectLst/>
                          <a:latin typeface="Calibri" panose="020F0502020204030204" pitchFamily="34" charset="0"/>
                        </a:rPr>
                        <a:t>DEFECTIVE</a:t>
                      </a:r>
                      <a:r>
                        <a:rPr lang="en-US" sz="1800" b="1" i="0" u="none" strike="noStrike" baseline="0" dirty="0" smtClean="0">
                          <a:solidFill>
                            <a:schemeClr val="bg1"/>
                          </a:solidFill>
                          <a:effectLst/>
                          <a:latin typeface="Calibri" panose="020F0502020204030204" pitchFamily="34" charset="0"/>
                        </a:rPr>
                        <a:t> DEFINITION</a:t>
                      </a:r>
                      <a:endParaRPr lang="en-US" sz="1800" b="1" i="0" u="none" strike="noStrike" dirty="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CSAT Score &lt; 3 </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97536">
                <a:tc>
                  <a:txBody>
                    <a:bodyPr/>
                    <a:lstStyle/>
                    <a:p>
                      <a:pPr algn="r" fontAlgn="ctr"/>
                      <a:r>
                        <a:rPr lang="en-US" sz="1800" b="1" i="0" u="none" strike="noStrike" dirty="0" smtClean="0">
                          <a:solidFill>
                            <a:schemeClr val="bg1"/>
                          </a:solidFill>
                          <a:effectLst/>
                          <a:latin typeface="Calibri" panose="020F0502020204030204" pitchFamily="34" charset="0"/>
                        </a:rPr>
                        <a:t>TOTAL UNITS </a:t>
                      </a:r>
                    </a:p>
                    <a:p>
                      <a:pPr algn="r" fontAlgn="ct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Take count of CSAT data from control phase)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2250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70797">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TOTAL 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Here total units &amp; opportunities are same)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2250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53950">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How many defectives from CSAT data in control phase are not meeting target &lt;3 CSAT score.)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769</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97536">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DEFECTS/DEFECTIVES </a:t>
                      </a:r>
                      <a:r>
                        <a:rPr lang="en-US" sz="1800" b="1" i="0" u="none" strike="noStrike" dirty="0">
                          <a:solidFill>
                            <a:schemeClr val="bg1"/>
                          </a:solidFill>
                          <a:effectLst/>
                          <a:latin typeface="Calibri" panose="020F0502020204030204" pitchFamily="34" charset="0"/>
                        </a:rPr>
                        <a:t>PER </a:t>
                      </a:r>
                      <a:r>
                        <a:rPr lang="en-US" sz="1800" b="1" i="0" u="none" strike="noStrike" dirty="0" smtClean="0">
                          <a:solidFill>
                            <a:schemeClr val="bg1"/>
                          </a:solidFill>
                          <a:effectLst/>
                          <a:latin typeface="Calibri" panose="020F0502020204030204" pitchFamily="34" charset="0"/>
                        </a:rPr>
                        <a:t>OPPORTUNITIES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DPO formula calculate DPO value)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0.34177</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670797">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DEFECTIVES </a:t>
                      </a:r>
                      <a:r>
                        <a:rPr lang="en-US" sz="1800" b="1" i="0" u="none" strike="noStrike" dirty="0">
                          <a:solidFill>
                            <a:schemeClr val="bg1"/>
                          </a:solidFill>
                          <a:effectLst/>
                          <a:latin typeface="Calibri" panose="020F0502020204030204" pitchFamily="34" charset="0"/>
                        </a:rPr>
                        <a:t>PER MILLION </a:t>
                      </a:r>
                      <a:r>
                        <a:rPr lang="en-US" sz="1800" b="1" i="0" u="none" strike="noStrike" dirty="0" smtClean="0">
                          <a:solidFill>
                            <a:schemeClr val="bg1"/>
                          </a:solidFill>
                          <a:effectLst/>
                          <a:latin typeface="Calibri" panose="020F0502020204030204" pitchFamily="34" charset="0"/>
                        </a:rPr>
                        <a:t>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DPMO formula calculate value )</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341777.777</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97536">
                <a:tc>
                  <a:txBody>
                    <a:bodyPr/>
                    <a:lstStyle/>
                    <a:p>
                      <a:pPr algn="r" fontAlgn="ctr"/>
                      <a:r>
                        <a:rPr lang="en-US" sz="1800" b="1" i="0" u="none" strike="noStrike" dirty="0" smtClean="0">
                          <a:solidFill>
                            <a:schemeClr val="bg1"/>
                          </a:solidFill>
                          <a:effectLst/>
                          <a:latin typeface="Calibri" panose="020F0502020204030204" pitchFamily="34" charset="0"/>
                        </a:rPr>
                        <a:t>LONG TERM SIGMA VALUE (ZLT)</a:t>
                      </a:r>
                    </a:p>
                    <a:p>
                      <a:pPr algn="r" fontAlgn="ctr"/>
                      <a:r>
                        <a:rPr lang="en-US" sz="1400" b="1" i="1" dirty="0" smtClean="0">
                          <a:solidFill>
                            <a:schemeClr val="accent3">
                              <a:lumMod val="40000"/>
                              <a:lumOff val="60000"/>
                            </a:schemeClr>
                          </a:solidFill>
                          <a:latin typeface="+mn-lt"/>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dirty="0" smtClean="0">
                          <a:solidFill>
                            <a:schemeClr val="accent3">
                              <a:lumMod val="40000"/>
                              <a:lumOff val="60000"/>
                            </a:schemeClr>
                          </a:solidFill>
                          <a:latin typeface="+mn-lt"/>
                        </a:rPr>
                        <a:t>: Use formula :- normsinv( 1- DPO) </a:t>
                      </a:r>
                      <a:endParaRPr lang="en-US" sz="1800" b="1" i="0" u="none" strike="noStrike" dirty="0">
                        <a:solidFill>
                          <a:schemeClr val="accent3">
                            <a:lumMod val="40000"/>
                            <a:lumOff val="60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0.40761</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97536">
                <a:tc>
                  <a:txBody>
                    <a:bodyPr/>
                    <a:lstStyle/>
                    <a:p>
                      <a:pPr algn="r" fontAlgn="ctr"/>
                      <a:r>
                        <a:rPr lang="en-US" sz="1800" b="1" i="0" u="none" strike="noStrike" dirty="0" smtClean="0">
                          <a:solidFill>
                            <a:schemeClr val="bg1"/>
                          </a:solidFill>
                          <a:effectLst/>
                          <a:latin typeface="Calibri" panose="020F0502020204030204" pitchFamily="34" charset="0"/>
                        </a:rPr>
                        <a:t>SHORT </a:t>
                      </a:r>
                      <a:r>
                        <a:rPr lang="en-US" sz="1800" b="1" i="0" u="none" strike="noStrike" dirty="0">
                          <a:solidFill>
                            <a:schemeClr val="bg1"/>
                          </a:solidFill>
                          <a:effectLst/>
                          <a:latin typeface="Calibri" panose="020F0502020204030204" pitchFamily="34" charset="0"/>
                        </a:rPr>
                        <a:t>TERM SIGMA VALUE (ZST</a:t>
                      </a:r>
                      <a:r>
                        <a:rPr lang="en-US" sz="1800" b="1" i="0" u="none" strike="noStrike" dirty="0" smtClean="0">
                          <a:solidFill>
                            <a:schemeClr val="bg1"/>
                          </a:solidFill>
                          <a:effectLst/>
                          <a:latin typeface="Calibri" panose="020F0502020204030204" pitchFamily="34" charset="0"/>
                        </a:rPr>
                        <a:t>)</a:t>
                      </a:r>
                      <a:endParaRPr lang="en-US" sz="1600" b="1" i="0" u="none" strike="noStrike" dirty="0" smtClean="0">
                        <a:solidFill>
                          <a:schemeClr val="bg1"/>
                        </a:solidFill>
                        <a:effectLst/>
                        <a:latin typeface="Calibri" panose="020F0502020204030204" pitchFamily="34" charset="0"/>
                      </a:endParaRP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N/A)</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NA</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2175859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113</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Phase-wise Sigma Value Comparison</a:t>
            </a:r>
            <a:endParaRPr lang="en-US" sz="3600" b="1" kern="0" dirty="0">
              <a:solidFill>
                <a:srgbClr val="007BB9"/>
              </a:solidFill>
            </a:endParaRPr>
          </a:p>
        </p:txBody>
      </p:sp>
      <p:sp>
        <p:nvSpPr>
          <p:cNvPr id="10"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Summarized Graph</a:t>
            </a:r>
          </a:p>
        </p:txBody>
      </p:sp>
      <p:graphicFrame>
        <p:nvGraphicFramePr>
          <p:cNvPr id="2" name="Table 1"/>
          <p:cNvGraphicFramePr>
            <a:graphicFrameLocks noGrp="1"/>
          </p:cNvGraphicFramePr>
          <p:nvPr>
            <p:extLst>
              <p:ext uri="{D42A27DB-BD31-4B8C-83A1-F6EECF244321}">
                <p14:modId xmlns:p14="http://schemas.microsoft.com/office/powerpoint/2010/main" val="51142075"/>
              </p:ext>
            </p:extLst>
          </p:nvPr>
        </p:nvGraphicFramePr>
        <p:xfrm>
          <a:off x="7812181" y="2270772"/>
          <a:ext cx="4024453" cy="2326638"/>
        </p:xfrm>
        <a:graphic>
          <a:graphicData uri="http://schemas.openxmlformats.org/drawingml/2006/table">
            <a:tbl>
              <a:tblPr/>
              <a:tblGrid>
                <a:gridCol w="1355909">
                  <a:extLst>
                    <a:ext uri="{9D8B030D-6E8A-4147-A177-3AD203B41FA5}">
                      <a16:colId xmlns="" xmlns:a16="http://schemas.microsoft.com/office/drawing/2014/main" val="20000"/>
                    </a:ext>
                  </a:extLst>
                </a:gridCol>
                <a:gridCol w="1312635">
                  <a:extLst>
                    <a:ext uri="{9D8B030D-6E8A-4147-A177-3AD203B41FA5}">
                      <a16:colId xmlns="" xmlns:a16="http://schemas.microsoft.com/office/drawing/2014/main" val="20001"/>
                    </a:ext>
                  </a:extLst>
                </a:gridCol>
                <a:gridCol w="1355909">
                  <a:extLst>
                    <a:ext uri="{9D8B030D-6E8A-4147-A177-3AD203B41FA5}">
                      <a16:colId xmlns="" xmlns:a16="http://schemas.microsoft.com/office/drawing/2014/main" val="20002"/>
                    </a:ext>
                  </a:extLst>
                </a:gridCol>
              </a:tblGrid>
              <a:tr h="622564">
                <a:tc>
                  <a:txBody>
                    <a:bodyPr/>
                    <a:lstStyle/>
                    <a:p>
                      <a:pPr algn="ctr" fontAlgn="ctr"/>
                      <a:r>
                        <a:rPr lang="en-US" sz="1600" b="1" i="0" u="none" strike="noStrike" dirty="0">
                          <a:solidFill>
                            <a:srgbClr val="FFFFFF"/>
                          </a:solidFill>
                          <a:effectLst/>
                          <a:latin typeface="Calibri" panose="020F0502020204030204" pitchFamily="34" charset="0"/>
                        </a:rPr>
                        <a:t>PHASE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800" b="1" i="0" u="none" strike="noStrike" dirty="0">
                          <a:solidFill>
                            <a:srgbClr val="000000"/>
                          </a:solidFill>
                          <a:effectLst/>
                          <a:latin typeface="Calibri" panose="020F0502020204030204" pitchFamily="34" charset="0"/>
                        </a:rPr>
                        <a:t>LONG TERM SIGMA 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panose="020F0502020204030204" pitchFamily="34" charset="0"/>
                        </a:rPr>
                        <a:t>AVG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8051">
                <a:tc>
                  <a:txBody>
                    <a:bodyPr/>
                    <a:lstStyle/>
                    <a:p>
                      <a:pPr algn="ctr" fontAlgn="ctr"/>
                      <a:r>
                        <a:rPr lang="en-US" sz="1600" b="1" i="0" u="none" strike="noStrike">
                          <a:solidFill>
                            <a:srgbClr val="FFFFFF"/>
                          </a:solidFill>
                          <a:effectLst/>
                          <a:latin typeface="Calibri" panose="020F0502020204030204" pitchFamily="34" charset="0"/>
                        </a:rPr>
                        <a:t>MEASURE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0.0167</a:t>
                      </a:r>
                      <a:r>
                        <a:rPr lang="en-US" sz="20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smtClean="0">
                          <a:solidFill>
                            <a:srgbClr val="000000"/>
                          </a:solidFill>
                          <a:effectLst/>
                          <a:latin typeface="Calibri" panose="020F0502020204030204" pitchFamily="34" charset="0"/>
                        </a:rPr>
                        <a:t>0.3141</a:t>
                      </a:r>
                      <a:r>
                        <a:rPr lang="en-US" sz="20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98051">
                <a:tc>
                  <a:txBody>
                    <a:bodyPr/>
                    <a:lstStyle/>
                    <a:p>
                      <a:pPr algn="ctr" fontAlgn="ctr"/>
                      <a:r>
                        <a:rPr lang="en-US" sz="1600" b="1" i="0" u="none" strike="noStrike">
                          <a:solidFill>
                            <a:srgbClr val="FFFFFF"/>
                          </a:solidFill>
                          <a:effectLst/>
                          <a:latin typeface="Calibri" panose="020F0502020204030204" pitchFamily="34" charset="0"/>
                        </a:rPr>
                        <a:t>IMPROVE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000" b="1" i="0" u="none" strike="noStrike" dirty="0">
                          <a:solidFill>
                            <a:srgbClr val="000000"/>
                          </a:solidFill>
                          <a:effectLst/>
                          <a:latin typeface="Calibri" panose="020F0502020204030204" pitchFamily="34" charset="0"/>
                        </a:rPr>
                        <a:t> </a:t>
                      </a:r>
                      <a:r>
                        <a:rPr lang="en-US" sz="2000" b="1" i="0" u="none" strike="noStrike" dirty="0" smtClean="0">
                          <a:solidFill>
                            <a:srgbClr val="000000"/>
                          </a:solidFill>
                          <a:effectLst/>
                          <a:latin typeface="Calibri" panose="020F0502020204030204" pitchFamily="34" charset="0"/>
                        </a:rPr>
                        <a:t>0.518</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 </a:t>
                      </a:r>
                      <a:r>
                        <a:rPr lang="en-US" sz="2000" b="1" i="0" u="none" strike="noStrike" dirty="0" smtClean="0">
                          <a:solidFill>
                            <a:srgbClr val="000000"/>
                          </a:solidFill>
                          <a:effectLst/>
                          <a:latin typeface="Calibri" panose="020F0502020204030204" pitchFamily="34" charset="0"/>
                        </a:rPr>
                        <a:t>0.3141</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98051">
                <a:tc>
                  <a:txBody>
                    <a:bodyPr/>
                    <a:lstStyle/>
                    <a:p>
                      <a:pPr algn="ctr" fontAlgn="ctr"/>
                      <a:r>
                        <a:rPr lang="en-US" sz="1600" b="1" i="0" u="none" strike="noStrike">
                          <a:solidFill>
                            <a:srgbClr val="FFFFFF"/>
                          </a:solidFill>
                          <a:effectLst/>
                          <a:latin typeface="Calibri" panose="020F0502020204030204" pitchFamily="34" charset="0"/>
                        </a:rPr>
                        <a:t>CONTROL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0.407</a:t>
                      </a:r>
                      <a:r>
                        <a:rPr lang="en-US" sz="2000" b="1"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 </a:t>
                      </a:r>
                      <a:r>
                        <a:rPr lang="en-US" sz="2000" b="1" i="0" u="none" strike="noStrike" dirty="0" smtClean="0">
                          <a:solidFill>
                            <a:srgbClr val="000000"/>
                          </a:solidFill>
                          <a:effectLst/>
                          <a:latin typeface="Calibri" panose="020F0502020204030204" pitchFamily="34" charset="0"/>
                        </a:rPr>
                        <a:t>0.3141</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1" name="Rectangle 10"/>
          <p:cNvSpPr/>
          <p:nvPr/>
        </p:nvSpPr>
        <p:spPr>
          <a:xfrm>
            <a:off x="804984" y="1744267"/>
            <a:ext cx="6264322" cy="35374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graphicFrame>
        <p:nvGraphicFramePr>
          <p:cNvPr id="14" name="Chart 13"/>
          <p:cNvGraphicFramePr>
            <a:graphicFrameLocks/>
          </p:cNvGraphicFramePr>
          <p:nvPr>
            <p:extLst>
              <p:ext uri="{D42A27DB-BD31-4B8C-83A1-F6EECF244321}">
                <p14:modId xmlns:p14="http://schemas.microsoft.com/office/powerpoint/2010/main" val="2637732021"/>
              </p:ext>
            </p:extLst>
          </p:nvPr>
        </p:nvGraphicFramePr>
        <p:xfrm>
          <a:off x="804984" y="1744266"/>
          <a:ext cx="6264322" cy="353741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602038" y="5541433"/>
            <a:ext cx="11188909" cy="1077218"/>
          </a:xfrm>
          <a:prstGeom prst="rect">
            <a:avLst/>
          </a:prstGeom>
          <a:noFill/>
        </p:spPr>
        <p:txBody>
          <a:bodyPr wrap="square" rtlCol="0">
            <a:spAutoFit/>
          </a:bodyPr>
          <a:lstStyle/>
          <a:p>
            <a:r>
              <a:rPr lang="en-US" sz="1600" b="1" i="1" u="sng" kern="0" dirty="0">
                <a:solidFill>
                  <a:schemeClr val="accent2"/>
                </a:solidFill>
              </a:rPr>
              <a:t>Interpretation: </a:t>
            </a:r>
            <a:r>
              <a:rPr lang="en-US" sz="1600" b="1" i="1" kern="0" dirty="0">
                <a:solidFill>
                  <a:prstClr val="black"/>
                </a:solidFill>
              </a:rPr>
              <a:t>If we observe the graph, the long term sigma value was </a:t>
            </a:r>
            <a:r>
              <a:rPr lang="en-US" sz="1600" b="1" i="1" kern="0" dirty="0" smtClean="0">
                <a:solidFill>
                  <a:prstClr val="black"/>
                </a:solidFill>
              </a:rPr>
              <a:t>0.0167 </a:t>
            </a:r>
            <a:r>
              <a:rPr lang="en-US" sz="1600" b="1" i="1" kern="0" dirty="0">
                <a:solidFill>
                  <a:prstClr val="black"/>
                </a:solidFill>
              </a:rPr>
              <a:t>in Measure phase, it improved to </a:t>
            </a:r>
            <a:r>
              <a:rPr lang="en-US" sz="1600" b="1" i="1" kern="0" dirty="0" smtClean="0">
                <a:solidFill>
                  <a:prstClr val="black"/>
                </a:solidFill>
              </a:rPr>
              <a:t>0.518 </a:t>
            </a:r>
            <a:r>
              <a:rPr lang="en-US" sz="1600" b="1" i="1" kern="0" dirty="0">
                <a:solidFill>
                  <a:prstClr val="black"/>
                </a:solidFill>
              </a:rPr>
              <a:t>in improve phase and </a:t>
            </a:r>
            <a:r>
              <a:rPr lang="en-US" sz="1600" b="1" i="1" kern="0" dirty="0" smtClean="0">
                <a:solidFill>
                  <a:prstClr val="black"/>
                </a:solidFill>
              </a:rPr>
              <a:t>got </a:t>
            </a:r>
            <a:r>
              <a:rPr lang="en-US" sz="1600" b="1" i="1" kern="0" dirty="0">
                <a:solidFill>
                  <a:prstClr val="black"/>
                </a:solidFill>
              </a:rPr>
              <a:t>stable in control phase at </a:t>
            </a:r>
            <a:r>
              <a:rPr lang="en-US" sz="1600" b="1" i="1" kern="0" dirty="0" smtClean="0">
                <a:solidFill>
                  <a:prstClr val="black"/>
                </a:solidFill>
              </a:rPr>
              <a:t>0.4076. </a:t>
            </a:r>
            <a:r>
              <a:rPr lang="en-US" sz="1600" b="1" i="1" kern="0" dirty="0">
                <a:solidFill>
                  <a:prstClr val="black"/>
                </a:solidFill>
              </a:rPr>
              <a:t>So, there is an improvement observed in long term sigma value from measure phase to control phase.</a:t>
            </a:r>
          </a:p>
          <a:p>
            <a:endParaRPr lang="en-IN" sz="1600" dirty="0"/>
          </a:p>
        </p:txBody>
      </p:sp>
    </p:spTree>
    <p:extLst>
      <p:ext uri="{BB962C8B-B14F-4D97-AF65-F5344CB8AC3E}">
        <p14:creationId xmlns:p14="http://schemas.microsoft.com/office/powerpoint/2010/main" val="8769092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114</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1609969" y="4093492"/>
            <a:ext cx="957608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Minitab Path: </a:t>
            </a:r>
            <a:r>
              <a:rPr lang="en-US" sz="2000" b="1" i="1" dirty="0">
                <a:solidFill>
                  <a:prstClr val="black"/>
                </a:solidFill>
              </a:rPr>
              <a:t>Stat&gt; Control Charts&gt; Attribute Charts &gt; P . . .</a:t>
            </a:r>
          </a:p>
        </p:txBody>
      </p:sp>
      <p:sp>
        <p:nvSpPr>
          <p:cNvPr id="22" name="Title 3"/>
          <p:cNvSpPr txBox="1">
            <a:spLocks/>
          </p:cNvSpPr>
          <p:nvPr/>
        </p:nvSpPr>
        <p:spPr>
          <a:xfrm>
            <a:off x="1046914" y="2371887"/>
            <a:ext cx="10485119"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200" b="1" kern="0" dirty="0" smtClean="0">
                <a:solidFill>
                  <a:srgbClr val="007BB9"/>
                </a:solidFill>
              </a:rPr>
              <a:t>Individual Chart for Combined (Measure, Improve, Control) Performance of Y</a:t>
            </a:r>
            <a:endParaRPr lang="en-US" sz="3200" b="1" kern="0" dirty="0">
              <a:solidFill>
                <a:srgbClr val="007BB9"/>
              </a:solidFill>
            </a:endParaRPr>
          </a:p>
        </p:txBody>
      </p:sp>
    </p:spTree>
    <p:extLst>
      <p:ext uri="{BB962C8B-B14F-4D97-AF65-F5344CB8AC3E}">
        <p14:creationId xmlns:p14="http://schemas.microsoft.com/office/powerpoint/2010/main" val="5761112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544794" y="5572089"/>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115</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804984" y="0"/>
            <a:ext cx="10617734"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Combined Individual Chart for Performance of Y</a:t>
            </a:r>
            <a:endParaRPr lang="en-US" sz="3600" b="1" kern="0" dirty="0">
              <a:solidFill>
                <a:srgbClr val="007BB9"/>
              </a:solidFill>
            </a:endParaRPr>
          </a:p>
        </p:txBody>
      </p:sp>
      <p:sp>
        <p:nvSpPr>
          <p:cNvPr id="10" name="Text Box 8"/>
          <p:cNvSpPr txBox="1">
            <a:spLocks noChangeArrowheads="1"/>
          </p:cNvSpPr>
          <p:nvPr/>
        </p:nvSpPr>
        <p:spPr bwMode="auto">
          <a:xfrm>
            <a:off x="504501" y="1041219"/>
            <a:ext cx="4998661"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Minitab Session Window output:</a:t>
            </a:r>
          </a:p>
        </p:txBody>
      </p:sp>
      <p:sp>
        <p:nvSpPr>
          <p:cNvPr id="11" name="Text Box 7"/>
          <p:cNvSpPr txBox="1">
            <a:spLocks noChangeArrowheads="1"/>
          </p:cNvSpPr>
          <p:nvPr/>
        </p:nvSpPr>
        <p:spPr bwMode="auto">
          <a:xfrm>
            <a:off x="504501" y="5596732"/>
            <a:ext cx="11027531" cy="64633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b="1" i="1" u="sng" dirty="0">
                <a:solidFill>
                  <a:srgbClr val="007BB9"/>
                </a:solidFill>
              </a:rPr>
              <a:t>Interpretation:</a:t>
            </a:r>
            <a:r>
              <a:rPr lang="en-US" b="1" i="1" dirty="0">
                <a:solidFill>
                  <a:prstClr val="black"/>
                </a:solidFill>
              </a:rPr>
              <a:t> In measure phase the process is in statistical control. But CSAT score was low. In improve phase the process is within control limits and CSAT Met count also increased. </a:t>
            </a:r>
          </a:p>
        </p:txBody>
      </p:sp>
      <p:pic>
        <p:nvPicPr>
          <p:cNvPr id="2" name="Picture 1"/>
          <p:cNvPicPr>
            <a:picLocks noChangeAspect="1"/>
          </p:cNvPicPr>
          <p:nvPr/>
        </p:nvPicPr>
        <p:blipFill>
          <a:blip r:embed="rId4"/>
          <a:stretch>
            <a:fillRect/>
          </a:stretch>
        </p:blipFill>
        <p:spPr>
          <a:xfrm>
            <a:off x="1609969" y="1600041"/>
            <a:ext cx="8959372" cy="376898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218150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116</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Monitoring Plan</a:t>
            </a:r>
            <a:endParaRPr lang="en-US" sz="3600" b="1" kern="0" dirty="0">
              <a:solidFill>
                <a:srgbClr val="007BB9"/>
              </a:solidFill>
            </a:endParaRPr>
          </a:p>
        </p:txBody>
      </p:sp>
      <p:graphicFrame>
        <p:nvGraphicFramePr>
          <p:cNvPr id="2" name="Table 1"/>
          <p:cNvGraphicFramePr>
            <a:graphicFrameLocks noGrp="1"/>
          </p:cNvGraphicFramePr>
          <p:nvPr>
            <p:extLst/>
          </p:nvPr>
        </p:nvGraphicFramePr>
        <p:xfrm>
          <a:off x="723331" y="1269239"/>
          <a:ext cx="10931294" cy="4536700"/>
        </p:xfrm>
        <a:graphic>
          <a:graphicData uri="http://schemas.openxmlformats.org/drawingml/2006/table">
            <a:tbl>
              <a:tblPr/>
              <a:tblGrid>
                <a:gridCol w="1571467">
                  <a:extLst>
                    <a:ext uri="{9D8B030D-6E8A-4147-A177-3AD203B41FA5}">
                      <a16:colId xmlns="" xmlns:a16="http://schemas.microsoft.com/office/drawing/2014/main" val="20000"/>
                    </a:ext>
                  </a:extLst>
                </a:gridCol>
                <a:gridCol w="1451508">
                  <a:extLst>
                    <a:ext uri="{9D8B030D-6E8A-4147-A177-3AD203B41FA5}">
                      <a16:colId xmlns="" xmlns:a16="http://schemas.microsoft.com/office/drawing/2014/main" val="20001"/>
                    </a:ext>
                  </a:extLst>
                </a:gridCol>
                <a:gridCol w="1031650">
                  <a:extLst>
                    <a:ext uri="{9D8B030D-6E8A-4147-A177-3AD203B41FA5}">
                      <a16:colId xmlns="" xmlns:a16="http://schemas.microsoft.com/office/drawing/2014/main" val="20002"/>
                    </a:ext>
                  </a:extLst>
                </a:gridCol>
                <a:gridCol w="839716">
                  <a:extLst>
                    <a:ext uri="{9D8B030D-6E8A-4147-A177-3AD203B41FA5}">
                      <a16:colId xmlns="" xmlns:a16="http://schemas.microsoft.com/office/drawing/2014/main" val="20003"/>
                    </a:ext>
                  </a:extLst>
                </a:gridCol>
                <a:gridCol w="839716">
                  <a:extLst>
                    <a:ext uri="{9D8B030D-6E8A-4147-A177-3AD203B41FA5}">
                      <a16:colId xmlns="" xmlns:a16="http://schemas.microsoft.com/office/drawing/2014/main" val="20004"/>
                    </a:ext>
                  </a:extLst>
                </a:gridCol>
                <a:gridCol w="959675">
                  <a:extLst>
                    <a:ext uri="{9D8B030D-6E8A-4147-A177-3AD203B41FA5}">
                      <a16:colId xmlns="" xmlns:a16="http://schemas.microsoft.com/office/drawing/2014/main" val="20005"/>
                    </a:ext>
                  </a:extLst>
                </a:gridCol>
                <a:gridCol w="1574467">
                  <a:extLst>
                    <a:ext uri="{9D8B030D-6E8A-4147-A177-3AD203B41FA5}">
                      <a16:colId xmlns="" xmlns:a16="http://schemas.microsoft.com/office/drawing/2014/main" val="20006"/>
                    </a:ext>
                  </a:extLst>
                </a:gridCol>
                <a:gridCol w="863707">
                  <a:extLst>
                    <a:ext uri="{9D8B030D-6E8A-4147-A177-3AD203B41FA5}">
                      <a16:colId xmlns="" xmlns:a16="http://schemas.microsoft.com/office/drawing/2014/main" val="20007"/>
                    </a:ext>
                  </a:extLst>
                </a:gridCol>
                <a:gridCol w="899694">
                  <a:extLst>
                    <a:ext uri="{9D8B030D-6E8A-4147-A177-3AD203B41FA5}">
                      <a16:colId xmlns="" xmlns:a16="http://schemas.microsoft.com/office/drawing/2014/main" val="20008"/>
                    </a:ext>
                  </a:extLst>
                </a:gridCol>
                <a:gridCol w="899694">
                  <a:extLst>
                    <a:ext uri="{9D8B030D-6E8A-4147-A177-3AD203B41FA5}">
                      <a16:colId xmlns="" xmlns:a16="http://schemas.microsoft.com/office/drawing/2014/main" val="20009"/>
                    </a:ext>
                  </a:extLst>
                </a:gridCol>
              </a:tblGrid>
              <a:tr h="360393">
                <a:tc gridSpan="10">
                  <a:txBody>
                    <a:bodyPr/>
                    <a:lstStyle/>
                    <a:p>
                      <a:pPr algn="ctr" fontAlgn="b"/>
                      <a:r>
                        <a:rPr lang="en-US" sz="1200" b="1" i="0" u="none" strike="noStrike" dirty="0">
                          <a:solidFill>
                            <a:srgbClr val="FFFFFF"/>
                          </a:solidFill>
                          <a:effectLst/>
                          <a:latin typeface="Arial Black" panose="020B0A04020102020204" pitchFamily="34" charset="0"/>
                        </a:rPr>
                        <a:t>MONITORING PLAN</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F75B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16521">
                <a:tc>
                  <a:txBody>
                    <a:bodyPr/>
                    <a:lstStyle/>
                    <a:p>
                      <a:pPr algn="ctr" fontAlgn="ctr"/>
                      <a:r>
                        <a:rPr lang="en-US" sz="1100" b="1" i="0" u="none" strike="noStrike">
                          <a:solidFill>
                            <a:srgbClr val="000000"/>
                          </a:solidFill>
                          <a:effectLst/>
                          <a:latin typeface="Calibri" panose="020F0502020204030204" pitchFamily="34" charset="0"/>
                        </a:rPr>
                        <a:t>WHAT TO MONITOR</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IS NON COMPLIANCE </a:t>
                      </a:r>
                      <a:r>
                        <a:rPr lang="en-US" sz="1100" b="1" i="0" u="none" strike="noStrike">
                          <a:solidFill>
                            <a:srgbClr val="FF0000"/>
                          </a:solidFill>
                          <a:effectLst/>
                          <a:latin typeface="Calibri" panose="020F0502020204030204" pitchFamily="34" charset="0"/>
                        </a:rPr>
                        <a:t>( If performance is less/more than target)</a:t>
                      </a:r>
                      <a:endParaRPr lang="en-US" sz="11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WHO SHOULD MONITOR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IS FREQUENCY OF MONITIRING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WHO SHOULD APPROVE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IS THE FREQUENCY OF APPROVAL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NEED TO SEE IF NON COMPLIANCE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IS CAUSE (X)MACHINE BASED (Y/N)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IF YES, WHAT IS A TARGET OF 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IS TARGET FOR MACHINE BASED X MET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 xmlns:a16="http://schemas.microsoft.com/office/drawing/2014/main" val="10001"/>
                  </a:ext>
                </a:extLst>
              </a:tr>
              <a:tr h="576631">
                <a:tc rowSpan="6">
                  <a:txBody>
                    <a:bodyPr/>
                    <a:lstStyle/>
                    <a:p>
                      <a:pPr algn="ctr" fontAlgn="ctr"/>
                      <a:r>
                        <a:rPr lang="en-US" sz="1100" b="1" i="0" u="none" strike="noStrike">
                          <a:solidFill>
                            <a:srgbClr val="000000"/>
                          </a:solidFill>
                          <a:effectLst/>
                          <a:latin typeface="Calibri" panose="020F0502020204030204" pitchFamily="34" charset="0"/>
                        </a:rPr>
                        <a:t>Daily avg CSAT score per query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 If CSAT Score of any query is less than 3 that is non compliance (Need Investigation)  </a:t>
                      </a:r>
                      <a:br>
                        <a:rPr lang="en-US" sz="1100" b="1" i="0" u="none" strike="noStrike">
                          <a:solidFill>
                            <a:srgbClr val="000000"/>
                          </a:solidFill>
                          <a:effectLst/>
                          <a:latin typeface="Calibri" panose="020F0502020204030204" pitchFamily="34" charset="0"/>
                        </a:rPr>
                      </a:br>
                      <a:endParaRPr lang="en-US" sz="11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Team Lead/Supervisor/ Project Leader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Daily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Manager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Weekly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1" i="0" u="none" strike="noStrike">
                          <a:solidFill>
                            <a:srgbClr val="000000"/>
                          </a:solidFill>
                          <a:effectLst/>
                          <a:latin typeface="Calibri" panose="020F0502020204030204" pitchFamily="34" charset="0"/>
                        </a:rPr>
                        <a:t>1. TYPES OF TASK COMPLEXITY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2. EXPERIENCE/ TENURE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dirty="0">
                          <a:solidFill>
                            <a:srgbClr val="000000"/>
                          </a:solidFill>
                          <a:effectLst/>
                          <a:latin typeface="Calibri" panose="020F0502020204030204" pitchFamily="34" charset="0"/>
                        </a:rPr>
                        <a:t>3. QUERY HOLDING TIME (IN SEC)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dirty="0">
                          <a:solidFill>
                            <a:srgbClr val="000000"/>
                          </a:solidFill>
                          <a:effectLst/>
                          <a:latin typeface="Calibri" panose="020F0502020204030204" pitchFamily="34" charset="0"/>
                        </a:rPr>
                        <a:t>4. QUERY HANDLING TIME (IN HRS)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5. AVERAGE  TASKS HANDLING PER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6. % UNPLANNED LEAVES ON GIVEN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graphicFrame>
        <p:nvGraphicFramePr>
          <p:cNvPr id="4" name="Object 3"/>
          <p:cNvGraphicFramePr>
            <a:graphicFrameLocks noChangeAspect="1"/>
          </p:cNvGraphicFramePr>
          <p:nvPr>
            <p:extLst/>
          </p:nvPr>
        </p:nvGraphicFramePr>
        <p:xfrm>
          <a:off x="9475076" y="156561"/>
          <a:ext cx="2207172" cy="1123368"/>
        </p:xfrm>
        <a:graphic>
          <a:graphicData uri="http://schemas.openxmlformats.org/presentationml/2006/ole">
            <mc:AlternateContent xmlns:mc="http://schemas.openxmlformats.org/markup-compatibility/2006">
              <mc:Choice xmlns:v="urn:schemas-microsoft-com:vml" Requires="v">
                <p:oleObj spid="_x0000_s18519"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9475076" y="156561"/>
                        <a:ext cx="2207172" cy="1123368"/>
                      </a:xfrm>
                      <a:prstGeom prst="rect">
                        <a:avLst/>
                      </a:prstGeom>
                    </p:spPr>
                  </p:pic>
                </p:oleObj>
              </mc:Fallback>
            </mc:AlternateContent>
          </a:graphicData>
        </a:graphic>
      </p:graphicFrame>
    </p:spTree>
    <p:extLst>
      <p:ext uri="{BB962C8B-B14F-4D97-AF65-F5344CB8AC3E}">
        <p14:creationId xmlns:p14="http://schemas.microsoft.com/office/powerpoint/2010/main" val="13815971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117</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Response Plan</a:t>
            </a:r>
            <a:endParaRPr lang="en-US" sz="3600" b="1" kern="0" dirty="0">
              <a:solidFill>
                <a:srgbClr val="007BB9"/>
              </a:solidFill>
            </a:endParaRPr>
          </a:p>
        </p:txBody>
      </p:sp>
      <p:graphicFrame>
        <p:nvGraphicFramePr>
          <p:cNvPr id="2" name="Object 1"/>
          <p:cNvGraphicFramePr>
            <a:graphicFrameLocks noChangeAspect="1"/>
          </p:cNvGraphicFramePr>
          <p:nvPr>
            <p:extLst/>
          </p:nvPr>
        </p:nvGraphicFramePr>
        <p:xfrm>
          <a:off x="9659460" y="163997"/>
          <a:ext cx="2177173" cy="1119610"/>
        </p:xfrm>
        <a:graphic>
          <a:graphicData uri="http://schemas.openxmlformats.org/presentationml/2006/ole">
            <mc:AlternateContent xmlns:mc="http://schemas.openxmlformats.org/markup-compatibility/2006">
              <mc:Choice xmlns:v="urn:schemas-microsoft-com:vml" Requires="v">
                <p:oleObj spid="_x0000_s19545"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9659460" y="163997"/>
                        <a:ext cx="2177173" cy="1119610"/>
                      </a:xfrm>
                      <a:prstGeom prst="rect">
                        <a:avLst/>
                      </a:prstGeom>
                    </p:spPr>
                  </p:pic>
                </p:oleObj>
              </mc:Fallback>
            </mc:AlternateContent>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377748156"/>
              </p:ext>
            </p:extLst>
          </p:nvPr>
        </p:nvGraphicFramePr>
        <p:xfrm>
          <a:off x="509181" y="1520349"/>
          <a:ext cx="11022852" cy="4512176"/>
        </p:xfrm>
        <a:graphic>
          <a:graphicData uri="http://schemas.openxmlformats.org/drawingml/2006/table">
            <a:tbl>
              <a:tblPr/>
              <a:tblGrid>
                <a:gridCol w="1082421">
                  <a:extLst>
                    <a:ext uri="{9D8B030D-6E8A-4147-A177-3AD203B41FA5}">
                      <a16:colId xmlns="" xmlns:a16="http://schemas.microsoft.com/office/drawing/2014/main" val="20000"/>
                    </a:ext>
                  </a:extLst>
                </a:gridCol>
                <a:gridCol w="6485893">
                  <a:extLst>
                    <a:ext uri="{9D8B030D-6E8A-4147-A177-3AD203B41FA5}">
                      <a16:colId xmlns="" xmlns:a16="http://schemas.microsoft.com/office/drawing/2014/main" val="20001"/>
                    </a:ext>
                  </a:extLst>
                </a:gridCol>
                <a:gridCol w="829089">
                  <a:extLst>
                    <a:ext uri="{9D8B030D-6E8A-4147-A177-3AD203B41FA5}">
                      <a16:colId xmlns="" xmlns:a16="http://schemas.microsoft.com/office/drawing/2014/main" val="20002"/>
                    </a:ext>
                  </a:extLst>
                </a:gridCol>
                <a:gridCol w="1450906">
                  <a:extLst>
                    <a:ext uri="{9D8B030D-6E8A-4147-A177-3AD203B41FA5}">
                      <a16:colId xmlns="" xmlns:a16="http://schemas.microsoft.com/office/drawing/2014/main" val="20003"/>
                    </a:ext>
                  </a:extLst>
                </a:gridCol>
                <a:gridCol w="1174543">
                  <a:extLst>
                    <a:ext uri="{9D8B030D-6E8A-4147-A177-3AD203B41FA5}">
                      <a16:colId xmlns="" xmlns:a16="http://schemas.microsoft.com/office/drawing/2014/main" val="20004"/>
                    </a:ext>
                  </a:extLst>
                </a:gridCol>
              </a:tblGrid>
              <a:tr h="339958">
                <a:tc gridSpan="5">
                  <a:txBody>
                    <a:bodyPr/>
                    <a:lstStyle/>
                    <a:p>
                      <a:pPr algn="ctr" fontAlgn="b"/>
                      <a:r>
                        <a:rPr lang="en-US" sz="1200" b="1" i="0" u="none" strike="noStrike" dirty="0">
                          <a:solidFill>
                            <a:srgbClr val="FFFFFF"/>
                          </a:solidFill>
                          <a:effectLst/>
                          <a:latin typeface="Arial Black" panose="020B0A04020102020204" pitchFamily="34" charset="0"/>
                        </a:rPr>
                        <a:t>RESPONSE PLAN</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591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896254">
                <a:tc>
                  <a:txBody>
                    <a:bodyPr/>
                    <a:lstStyle/>
                    <a:p>
                      <a:pPr algn="ctr" fontAlgn="ctr"/>
                      <a:r>
                        <a:rPr lang="en-US" sz="1200" b="1" i="0" u="none" strike="noStrike">
                          <a:solidFill>
                            <a:srgbClr val="000000"/>
                          </a:solidFill>
                          <a:effectLst/>
                          <a:latin typeface="Calibri" panose="020F0502020204030204" pitchFamily="34" charset="0"/>
                        </a:rPr>
                        <a:t>Causes</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IF ANSWER IS NO, FOR QUESTION "IS CAUSE (X)MACHINE BASED (Y/N)" AND FOR QUESTION "IS TARGET FOR MACHINE BASED X MET (Y/N)" THEN SOLUTIONS REFINED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TIMELINE TO DEPLOY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RESPONSIBLE PERSON THAT ENSURES SOLUTIONS IMPLEMENTED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APPROVAL AUTHORITY</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 xmlns:a16="http://schemas.microsoft.com/office/drawing/2014/main" val="10001"/>
                  </a:ext>
                </a:extLst>
              </a:tr>
              <a:tr h="1091988">
                <a:tc>
                  <a:txBody>
                    <a:bodyPr/>
                    <a:lstStyle/>
                    <a:p>
                      <a:pPr algn="l" fontAlgn="ctr"/>
                      <a:r>
                        <a:rPr lang="en-US" sz="1400" b="1" i="0" u="none" strike="noStrike" dirty="0">
                          <a:solidFill>
                            <a:srgbClr val="000000"/>
                          </a:solidFill>
                          <a:effectLst/>
                          <a:latin typeface="Calibri" panose="020F0502020204030204" pitchFamily="34" charset="0"/>
                        </a:rPr>
                        <a:t>1. TYPES OF TASK </a:t>
                      </a:r>
                      <a:r>
                        <a:rPr lang="en-US" sz="1400" b="1" i="0" u="none" strike="noStrike" dirty="0" smtClean="0">
                          <a:solidFill>
                            <a:srgbClr val="000000"/>
                          </a:solidFill>
                          <a:effectLst/>
                          <a:latin typeface="Calibri" panose="020F0502020204030204" pitchFamily="34" charset="0"/>
                        </a:rPr>
                        <a:t>COMPLEXITY</a:t>
                      </a:r>
                      <a:endParaRPr lang="en-US" sz="14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1. </a:t>
                      </a:r>
                      <a:r>
                        <a:rPr lang="en-US" sz="1600" b="0" i="0" u="none" strike="noStrike" dirty="0" smtClean="0">
                          <a:solidFill>
                            <a:srgbClr val="000000"/>
                          </a:solidFill>
                          <a:effectLst/>
                          <a:latin typeface="Calibri" panose="020F0502020204030204" pitchFamily="34" charset="0"/>
                        </a:rPr>
                        <a:t>Analyze past 3 months task distribution and increase high complex task distribution to experienced members by 20-30% over next3 weeks.  </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0002"/>
                  </a:ext>
                </a:extLst>
              </a:tr>
              <a:tr h="1091988">
                <a:tc>
                  <a:txBody>
                    <a:bodyPr/>
                    <a:lstStyle/>
                    <a:p>
                      <a:pPr algn="l" fontAlgn="ctr"/>
                      <a:r>
                        <a:rPr lang="en-US" sz="1400" b="1" i="0" u="none" strike="noStrike" dirty="0">
                          <a:solidFill>
                            <a:srgbClr val="000000"/>
                          </a:solidFill>
                          <a:effectLst/>
                          <a:latin typeface="Calibri" panose="020F0502020204030204" pitchFamily="34" charset="0"/>
                        </a:rPr>
                        <a:t>2. EXPERIENCE/ TENURE</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1. Arrange a meeting with mid experienced</a:t>
                      </a:r>
                      <a:r>
                        <a:rPr lang="en-US" sz="1600" b="0" i="0" u="none" strike="noStrike" baseline="0" dirty="0" smtClean="0">
                          <a:solidFill>
                            <a:srgbClr val="000000"/>
                          </a:solidFill>
                          <a:effectLst/>
                          <a:latin typeface="Calibri" panose="020F0502020204030204" pitchFamily="34" charset="0"/>
                        </a:rPr>
                        <a:t> staff and discuss their challenges and best practices with them and incorporate adequate best practices</a:t>
                      </a:r>
                    </a:p>
                    <a:p>
                      <a:pPr algn="l" fontAlgn="ctr"/>
                      <a:r>
                        <a:rPr lang="en-US" sz="1600" b="0" i="0" u="none" strike="noStrike" baseline="0" dirty="0" smtClean="0">
                          <a:solidFill>
                            <a:srgbClr val="000000"/>
                          </a:solidFill>
                          <a:effectLst/>
                          <a:latin typeface="Calibri" panose="020F0502020204030204" pitchFamily="34" charset="0"/>
                        </a:rPr>
                        <a:t>2. Develop an improvement plan for consistent low performers </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Calibri" panose="020F0502020204030204" pitchFamily="34" charset="0"/>
                        </a:rPr>
                        <a:t>7-10 Days</a:t>
                      </a:r>
                      <a:r>
                        <a:rPr lang="en-US" sz="14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Team Lead/ Supervisor/ Project Leader</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Manager</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 xmlns:a16="http://schemas.microsoft.com/office/drawing/2014/main" val="10003"/>
                  </a:ext>
                </a:extLst>
              </a:tr>
              <a:tr h="1091988">
                <a:tc>
                  <a:txBody>
                    <a:bodyPr/>
                    <a:lstStyle/>
                    <a:p>
                      <a:pPr algn="l" fontAlgn="ctr"/>
                      <a:r>
                        <a:rPr lang="en-US" sz="1400" b="1" i="0" u="none" strike="noStrike" dirty="0">
                          <a:solidFill>
                            <a:srgbClr val="000000"/>
                          </a:solidFill>
                          <a:effectLst/>
                          <a:latin typeface="Calibri" panose="020F0502020204030204" pitchFamily="34" charset="0"/>
                        </a:rPr>
                        <a:t>3. QUERY HOLDING TIME (IN SEC)</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1. Develop personal performance tracker for bottom 20% performers.</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17" name="Rectangle 16"/>
          <p:cNvSpPr/>
          <p:nvPr/>
        </p:nvSpPr>
        <p:spPr>
          <a:xfrm>
            <a:off x="508364" y="1511627"/>
            <a:ext cx="11023670" cy="1215807"/>
          </a:xfrm>
          <a:prstGeom prst="rect">
            <a:avLst/>
          </a:prstGeom>
          <a:solidFill>
            <a:schemeClr val="accent2">
              <a:lumMod val="75000"/>
              <a:alpha val="17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3015444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118</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Response Plan Continued…</a:t>
            </a:r>
            <a:endParaRPr lang="en-US" sz="3600" b="1" kern="0" dirty="0">
              <a:solidFill>
                <a:srgbClr val="007BB9"/>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8007280"/>
              </p:ext>
            </p:extLst>
          </p:nvPr>
        </p:nvGraphicFramePr>
        <p:xfrm>
          <a:off x="504497" y="1416331"/>
          <a:ext cx="11169426" cy="4467558"/>
        </p:xfrm>
        <a:graphic>
          <a:graphicData uri="http://schemas.openxmlformats.org/drawingml/2006/table">
            <a:tbl>
              <a:tblPr/>
              <a:tblGrid>
                <a:gridCol w="1229709">
                  <a:extLst>
                    <a:ext uri="{9D8B030D-6E8A-4147-A177-3AD203B41FA5}">
                      <a16:colId xmlns="" xmlns:a16="http://schemas.microsoft.com/office/drawing/2014/main" val="20000"/>
                    </a:ext>
                  </a:extLst>
                </a:gridCol>
                <a:gridCol w="6439244">
                  <a:extLst>
                    <a:ext uri="{9D8B030D-6E8A-4147-A177-3AD203B41FA5}">
                      <a16:colId xmlns="" xmlns:a16="http://schemas.microsoft.com/office/drawing/2014/main" val="20001"/>
                    </a:ext>
                  </a:extLst>
                </a:gridCol>
                <a:gridCol w="840114">
                  <a:extLst>
                    <a:ext uri="{9D8B030D-6E8A-4147-A177-3AD203B41FA5}">
                      <a16:colId xmlns="" xmlns:a16="http://schemas.microsoft.com/office/drawing/2014/main" val="20002"/>
                    </a:ext>
                  </a:extLst>
                </a:gridCol>
                <a:gridCol w="1470199">
                  <a:extLst>
                    <a:ext uri="{9D8B030D-6E8A-4147-A177-3AD203B41FA5}">
                      <a16:colId xmlns="" xmlns:a16="http://schemas.microsoft.com/office/drawing/2014/main" val="20003"/>
                    </a:ext>
                  </a:extLst>
                </a:gridCol>
                <a:gridCol w="1190160">
                  <a:extLst>
                    <a:ext uri="{9D8B030D-6E8A-4147-A177-3AD203B41FA5}">
                      <a16:colId xmlns="" xmlns:a16="http://schemas.microsoft.com/office/drawing/2014/main" val="20004"/>
                    </a:ext>
                  </a:extLst>
                </a:gridCol>
              </a:tblGrid>
              <a:tr h="312791">
                <a:tc gridSpan="5">
                  <a:txBody>
                    <a:bodyPr/>
                    <a:lstStyle/>
                    <a:p>
                      <a:pPr algn="ctr" fontAlgn="b"/>
                      <a:r>
                        <a:rPr lang="en-US" sz="1100" b="1" i="0" u="none" strike="noStrike" dirty="0">
                          <a:solidFill>
                            <a:srgbClr val="FFFFFF"/>
                          </a:solidFill>
                          <a:effectLst/>
                          <a:latin typeface="Arial Black" panose="020B0A04020102020204" pitchFamily="34" charset="0"/>
                        </a:rPr>
                        <a:t>RESPONSE PLAN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591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824635">
                <a:tc>
                  <a:txBody>
                    <a:bodyPr/>
                    <a:lstStyle/>
                    <a:p>
                      <a:pPr algn="ctr" fontAlgn="ctr"/>
                      <a:r>
                        <a:rPr lang="en-US" sz="1200" b="1" i="0" u="none" strike="noStrike" dirty="0">
                          <a:solidFill>
                            <a:srgbClr val="000000"/>
                          </a:solidFill>
                          <a:effectLst/>
                          <a:latin typeface="Calibri" panose="020F0502020204030204" pitchFamily="34" charset="0"/>
                        </a:rPr>
                        <a:t>Causes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dirty="0">
                          <a:solidFill>
                            <a:srgbClr val="000000"/>
                          </a:solidFill>
                          <a:effectLst/>
                          <a:latin typeface="Calibri" panose="020F0502020204030204" pitchFamily="34" charset="0"/>
                        </a:rPr>
                        <a:t>IF ANSWER IS NO, FOR QUESTION "IS CAUSE (X)MACHINE BASED (Y/N)" AND FOR QUESTION "IS TARGET FOR MACHINE BASED X MET (Y/N)" THEN SOLUTIONS REFINED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TIMELINE TO DEPLOY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RESPONSIBLE PERSON THAT ENSURES SOLUTIONS IMPLEMENTED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APPROVAL AUTHORITY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8CBAD"/>
                    </a:solidFill>
                  </a:tcPr>
                </a:tc>
                <a:extLst>
                  <a:ext uri="{0D108BD9-81ED-4DB2-BD59-A6C34878D82A}">
                    <a16:rowId xmlns="" xmlns:a16="http://schemas.microsoft.com/office/drawing/2014/main" val="10001"/>
                  </a:ext>
                </a:extLst>
              </a:tr>
              <a:tr h="938376">
                <a:tc>
                  <a:txBody>
                    <a:bodyPr/>
                    <a:lstStyle/>
                    <a:p>
                      <a:pPr algn="l" fontAlgn="ctr"/>
                      <a:r>
                        <a:rPr lang="en-US" sz="1400" b="1" i="0" u="none" strike="noStrike" dirty="0">
                          <a:solidFill>
                            <a:srgbClr val="000000"/>
                          </a:solidFill>
                          <a:effectLst/>
                          <a:latin typeface="Calibri" panose="020F0502020204030204" pitchFamily="34" charset="0"/>
                        </a:rPr>
                        <a:t>4. QUERY HANDLING TIME (IN HRS)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endParaRPr lang="en-US" sz="1200" b="1" i="0" u="none" strike="noStrike" dirty="0" smtClean="0">
                        <a:solidFill>
                          <a:srgbClr val="000000"/>
                        </a:solidFill>
                        <a:effectLst/>
                        <a:latin typeface="Calibri" panose="020F0502020204030204" pitchFamily="34" charset="0"/>
                      </a:endParaRP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600" b="0" i="0" u="none" strike="noStrike" dirty="0" smtClean="0">
                          <a:solidFill>
                            <a:srgbClr val="000000"/>
                          </a:solidFill>
                          <a:effectLst/>
                          <a:latin typeface="Calibri" panose="020F0502020204030204" pitchFamily="34" charset="0"/>
                        </a:rPr>
                        <a:t>1. Arrange monthly training program.</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600" b="0" i="0" u="none" strike="noStrike" dirty="0" smtClean="0">
                          <a:solidFill>
                            <a:srgbClr val="000000"/>
                          </a:solidFill>
                          <a:effectLst/>
                          <a:latin typeface="Calibri" panose="020F0502020204030204" pitchFamily="34" charset="0"/>
                        </a:rPr>
                        <a:t>2. Develop personal performance tracker for bottom 20% performers.</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endParaRPr lang="en-US" sz="1200" b="1" i="0" u="none" strike="noStrike" dirty="0" smtClean="0">
                        <a:solidFill>
                          <a:srgbClr val="000000"/>
                        </a:solidFill>
                        <a:effectLst/>
                        <a:latin typeface="Calibri" panose="020F0502020204030204" pitchFamily="34" charset="0"/>
                      </a:endParaRP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Calibri" panose="020F0502020204030204" pitchFamily="34" charset="0"/>
                        </a:rPr>
                        <a:t>7-10 Days</a:t>
                      </a: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 xmlns:a16="http://schemas.microsoft.com/office/drawing/2014/main" val="10002"/>
                  </a:ext>
                </a:extLst>
              </a:tr>
              <a:tr h="1146906">
                <a:tc>
                  <a:txBody>
                    <a:bodyPr/>
                    <a:lstStyle/>
                    <a:p>
                      <a:pPr algn="l" fontAlgn="ctr"/>
                      <a:r>
                        <a:rPr lang="en-US" sz="1400" b="1" i="0" u="none" strike="noStrike" dirty="0">
                          <a:solidFill>
                            <a:srgbClr val="000000"/>
                          </a:solidFill>
                          <a:effectLst/>
                          <a:latin typeface="Calibri" panose="020F0502020204030204" pitchFamily="34" charset="0"/>
                        </a:rPr>
                        <a:t>5. AVERAGE  TASKS HANDLING PER DAY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r>
                        <a:rPr lang="en-US" sz="1600" b="0" i="0" u="none" strike="noStrike" baseline="0" dirty="0" smtClean="0">
                          <a:solidFill>
                            <a:srgbClr val="000000"/>
                          </a:solidFill>
                          <a:effectLst/>
                          <a:latin typeface="Calibri" panose="020F0502020204030204" pitchFamily="34" charset="0"/>
                        </a:rPr>
                        <a:t>1. Ensure task switching reduces by 20-30% at freshers level by ensuring minimal task switching for freshers as low as 1 task a day</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dirty="0">
                          <a:solidFill>
                            <a:srgbClr val="000000"/>
                          </a:solidFill>
                          <a:effectLst/>
                          <a:latin typeface="Calibri" panose="020F0502020204030204" pitchFamily="34" charset="0"/>
                        </a:rPr>
                        <a:t> </a:t>
                      </a:r>
                      <a:r>
                        <a:rPr lang="en-US" sz="1400" b="0" i="0" u="none" strike="noStrike" dirty="0" smtClean="0">
                          <a:solidFill>
                            <a:srgbClr val="000000"/>
                          </a:solidFill>
                          <a:effectLst/>
                          <a:latin typeface="Calibri" panose="020F0502020204030204" pitchFamily="34" charset="0"/>
                        </a:rPr>
                        <a:t>7-10 Days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Team Lead/ Supervisor/ Project Leader</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Manager</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 xmlns:a16="http://schemas.microsoft.com/office/drawing/2014/main" val="10003"/>
                  </a:ext>
                </a:extLst>
              </a:tr>
              <a:tr h="1146906">
                <a:tc>
                  <a:txBody>
                    <a:bodyPr/>
                    <a:lstStyle/>
                    <a:p>
                      <a:pPr algn="l" fontAlgn="ctr"/>
                      <a:r>
                        <a:rPr lang="en-US" sz="1400" b="1" i="0" u="none" strike="noStrike" dirty="0">
                          <a:solidFill>
                            <a:srgbClr val="000000"/>
                          </a:solidFill>
                          <a:effectLst/>
                          <a:latin typeface="Calibri" panose="020F0502020204030204" pitchFamily="34" charset="0"/>
                        </a:rPr>
                        <a:t>6. % UNPLANNED LEAVES ON GIVEN DAY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1. Analyze</a:t>
                      </a:r>
                      <a:r>
                        <a:rPr lang="en-US" sz="1600" b="0" i="0" u="none" strike="noStrike" baseline="0" dirty="0" smtClean="0">
                          <a:solidFill>
                            <a:srgbClr val="000000"/>
                          </a:solidFill>
                          <a:effectLst/>
                          <a:latin typeface="Calibri" panose="020F0502020204030204" pitchFamily="34" charset="0"/>
                        </a:rPr>
                        <a:t> unplanned leaves pattern, restructure appraisal policy with negative points on unplanned leaves.</a:t>
                      </a:r>
                    </a:p>
                    <a:p>
                      <a:pPr algn="l" fontAlgn="ctr"/>
                      <a:r>
                        <a:rPr lang="en-US" sz="1600" b="0" i="0" u="none" strike="noStrike" baseline="0" dirty="0" smtClean="0">
                          <a:solidFill>
                            <a:srgbClr val="000000"/>
                          </a:solidFill>
                          <a:effectLst/>
                          <a:latin typeface="Calibri" panose="020F0502020204030204" pitchFamily="34" charset="0"/>
                        </a:rPr>
                        <a:t>2. Encourage team planned leaves before team.</a:t>
                      </a: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smtClean="0">
                          <a:solidFill>
                            <a:srgbClr val="000000"/>
                          </a:solidFill>
                          <a:effectLst/>
                          <a:latin typeface="Calibri" panose="020F0502020204030204" pitchFamily="34" charset="0"/>
                        </a:rPr>
                        <a:t> 7-10 Days </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10" name="Rectangle 9"/>
          <p:cNvSpPr/>
          <p:nvPr/>
        </p:nvSpPr>
        <p:spPr>
          <a:xfrm>
            <a:off x="489673" y="1416331"/>
            <a:ext cx="11177994" cy="1128712"/>
          </a:xfrm>
          <a:prstGeom prst="rect">
            <a:avLst/>
          </a:prstGeom>
          <a:solidFill>
            <a:schemeClr val="accent2">
              <a:lumMod val="75000"/>
              <a:alpha val="17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1595371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804984" y="1214758"/>
            <a:ext cx="10529851" cy="4833596"/>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just"/>
            <a:endParaRPr lang="en-US" dirty="0">
              <a:solidFill>
                <a:srgbClr val="FFFFFF"/>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119</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Project </a:t>
            </a:r>
            <a:r>
              <a:rPr lang="en-US" sz="3600" b="1" kern="0" dirty="0" smtClean="0">
                <a:solidFill>
                  <a:srgbClr val="007BB9"/>
                </a:solidFill>
              </a:rPr>
              <a:t>Sign off &amp; Closure</a:t>
            </a:r>
            <a:endParaRPr lang="en-US" sz="3600" b="1" kern="0" dirty="0">
              <a:solidFill>
                <a:srgbClr val="007BB9"/>
              </a:solidFill>
            </a:endParaRPr>
          </a:p>
        </p:txBody>
      </p:sp>
      <p:sp>
        <p:nvSpPr>
          <p:cNvPr id="10" name="Text Box 8"/>
          <p:cNvSpPr txBox="1">
            <a:spLocks noChangeArrowheads="1"/>
          </p:cNvSpPr>
          <p:nvPr/>
        </p:nvSpPr>
        <p:spPr bwMode="auto">
          <a:xfrm>
            <a:off x="950466" y="1270837"/>
            <a:ext cx="10107678" cy="470898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400" b="1" i="1" dirty="0">
                <a:solidFill>
                  <a:prstClr val="black"/>
                </a:solidFill>
              </a:rPr>
              <a:t>       Receiving approval from Process Owner, MBB and Finance Manager for project completion. </a:t>
            </a:r>
          </a:p>
          <a:p>
            <a:pPr algn="just" fontAlgn="base">
              <a:spcBef>
                <a:spcPct val="50000"/>
              </a:spcBef>
              <a:spcAft>
                <a:spcPct val="0"/>
              </a:spcAft>
            </a:pPr>
            <a:r>
              <a:rPr lang="en-US" sz="2400" b="1" i="1" dirty="0">
                <a:solidFill>
                  <a:prstClr val="black"/>
                </a:solidFill>
              </a:rPr>
              <a:t>      We computed Long term sigma, as short term sigma not applicable here. Every single month for next 3 months it will be responsibility of supervisor to share that data with GB. </a:t>
            </a:r>
          </a:p>
          <a:p>
            <a:pPr algn="just" fontAlgn="base">
              <a:spcBef>
                <a:spcPct val="50000"/>
              </a:spcBef>
              <a:spcAft>
                <a:spcPct val="0"/>
              </a:spcAft>
            </a:pPr>
            <a:r>
              <a:rPr lang="en-US" sz="2400" b="1" i="1" dirty="0">
                <a:solidFill>
                  <a:prstClr val="black"/>
                </a:solidFill>
              </a:rPr>
              <a:t>      The responsibility of GB is to calculate sigma value for every month. GB need to investigate If that value is less than long term sigma and if it is less and If it happens consistently for 3 months then BB need to get involve and fix it.</a:t>
            </a:r>
          </a:p>
          <a:p>
            <a:pPr algn="just" fontAlgn="base">
              <a:spcBef>
                <a:spcPct val="50000"/>
              </a:spcBef>
              <a:spcAft>
                <a:spcPct val="0"/>
              </a:spcAft>
            </a:pPr>
            <a:r>
              <a:rPr lang="en-US" sz="2400" b="1" i="1" dirty="0">
                <a:solidFill>
                  <a:prstClr val="black"/>
                </a:solidFill>
              </a:rPr>
              <a:t>      Submission of LSS GB project master file, cause and solutions log and relevant documents to responsible person from operation.</a:t>
            </a:r>
          </a:p>
        </p:txBody>
      </p:sp>
    </p:spTree>
    <p:extLst>
      <p:ext uri="{BB962C8B-B14F-4D97-AF65-F5344CB8AC3E}">
        <p14:creationId xmlns:p14="http://schemas.microsoft.com/office/powerpoint/2010/main" val="3906220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4" y="807467"/>
            <a:ext cx="11582401" cy="687504"/>
          </a:xfrm>
        </p:spPr>
        <p:txBody>
          <a:bodyPr anchor="ctr"/>
          <a:lstStyle/>
          <a:p>
            <a:r>
              <a:rPr lang="en-US" dirty="0" smtClean="0"/>
              <a:t>COMMUNICATION PLAN (RACI MATRIX)</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12</a:t>
            </a:fld>
            <a:endParaRPr lang="en">
              <a:solidFill>
                <a:srgbClr val="FF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236422906"/>
              </p:ext>
            </p:extLst>
          </p:nvPr>
        </p:nvGraphicFramePr>
        <p:xfrm>
          <a:off x="609599" y="1770742"/>
          <a:ext cx="10922433" cy="1818640"/>
        </p:xfrm>
        <a:graphic>
          <a:graphicData uri="http://schemas.openxmlformats.org/drawingml/2006/table">
            <a:tbl>
              <a:tblPr firstRow="1" bandRow="1">
                <a:tableStyleId>{69012ECD-51FC-41F1-AA8D-1B2483CD663E}</a:tableStyleId>
              </a:tblPr>
              <a:tblGrid>
                <a:gridCol w="2032001">
                  <a:extLst>
                    <a:ext uri="{9D8B030D-6E8A-4147-A177-3AD203B41FA5}">
                      <a16:colId xmlns="" xmlns:a16="http://schemas.microsoft.com/office/drawing/2014/main" val="608974487"/>
                    </a:ext>
                  </a:extLst>
                </a:gridCol>
                <a:gridCol w="2931886">
                  <a:extLst>
                    <a:ext uri="{9D8B030D-6E8A-4147-A177-3AD203B41FA5}">
                      <a16:colId xmlns="" xmlns:a16="http://schemas.microsoft.com/office/drawing/2014/main" val="3233032893"/>
                    </a:ext>
                  </a:extLst>
                </a:gridCol>
                <a:gridCol w="5958546">
                  <a:extLst>
                    <a:ext uri="{9D8B030D-6E8A-4147-A177-3AD203B41FA5}">
                      <a16:colId xmlns="" xmlns:a16="http://schemas.microsoft.com/office/drawing/2014/main" val="1203036978"/>
                    </a:ext>
                  </a:extLst>
                </a:gridCol>
              </a:tblGrid>
              <a:tr h="370840">
                <a:tc>
                  <a:txBody>
                    <a:bodyPr/>
                    <a:lstStyle/>
                    <a:p>
                      <a:pPr algn="ctr"/>
                      <a:r>
                        <a:rPr lang="en-US" sz="1600" dirty="0" smtClean="0"/>
                        <a:t>RACI</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PERSON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NAME OF</a:t>
                      </a:r>
                      <a:r>
                        <a:rPr lang="en-US" sz="1600" baseline="0" dirty="0" smtClean="0"/>
                        <a:t> PERSON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97313417"/>
                  </a:ext>
                </a:extLst>
              </a:tr>
              <a:tr h="370840">
                <a:tc>
                  <a:txBody>
                    <a:bodyPr/>
                    <a:lstStyle/>
                    <a:p>
                      <a:pPr algn="ctr"/>
                      <a:r>
                        <a:rPr lang="en-US" sz="1600" dirty="0" smtClean="0"/>
                        <a:t>Responsible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Green Belt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Mr. Mohit Abhyaknar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89097013"/>
                  </a:ext>
                </a:extLst>
              </a:tr>
              <a:tr h="370840">
                <a:tc>
                  <a:txBody>
                    <a:bodyPr/>
                    <a:lstStyle/>
                    <a:p>
                      <a:pPr algn="ctr"/>
                      <a:r>
                        <a:rPr lang="en-US" sz="1600" dirty="0" smtClean="0"/>
                        <a:t>Approval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Manager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Mr. Rajas Badgujar</a:t>
                      </a:r>
                      <a:endParaRPr lang="en-US" sz="1600" baseline="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7598906"/>
                  </a:ext>
                </a:extLst>
              </a:tr>
              <a:tr h="246800">
                <a:tc>
                  <a:txBody>
                    <a:bodyPr/>
                    <a:lstStyle/>
                    <a:p>
                      <a:pPr algn="ctr"/>
                      <a:r>
                        <a:rPr lang="en-US" sz="1600" dirty="0" smtClean="0"/>
                        <a:t>Consult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Sr. Manager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Mr. Rajesh Sabhrawal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46884813"/>
                  </a:ext>
                </a:extLst>
              </a:tr>
              <a:tr h="370840">
                <a:tc>
                  <a:txBody>
                    <a:bodyPr/>
                    <a:lstStyle/>
                    <a:p>
                      <a:pPr algn="ctr"/>
                      <a:r>
                        <a:rPr lang="en-US" sz="1600" dirty="0" smtClean="0"/>
                        <a:t>Inform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Process Owner/MBB</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Mr. Rajesh</a:t>
                      </a:r>
                      <a:r>
                        <a:rPr lang="en-US" sz="1600" baseline="0" dirty="0" smtClean="0"/>
                        <a:t> Sabhrawal</a:t>
                      </a:r>
                      <a:r>
                        <a:rPr lang="en-US" sz="1600" dirty="0" smtClean="0"/>
                        <a:t> &amp; Mr. Vinod</a:t>
                      </a:r>
                      <a:r>
                        <a:rPr lang="en-US" sz="1600" baseline="0" dirty="0" smtClean="0"/>
                        <a:t> Patil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5238516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04129415"/>
              </p:ext>
            </p:extLst>
          </p:nvPr>
        </p:nvGraphicFramePr>
        <p:xfrm>
          <a:off x="609598" y="3976537"/>
          <a:ext cx="10922433" cy="2058503"/>
        </p:xfrm>
        <a:graphic>
          <a:graphicData uri="http://schemas.openxmlformats.org/drawingml/2006/table">
            <a:tbl>
              <a:tblPr firstRow="1" bandRow="1">
                <a:tableStyleId>{69012ECD-51FC-41F1-AA8D-1B2483CD663E}</a:tableStyleId>
              </a:tblPr>
              <a:tblGrid>
                <a:gridCol w="2032002">
                  <a:extLst>
                    <a:ext uri="{9D8B030D-6E8A-4147-A177-3AD203B41FA5}">
                      <a16:colId xmlns="" xmlns:a16="http://schemas.microsoft.com/office/drawing/2014/main" val="608974487"/>
                    </a:ext>
                  </a:extLst>
                </a:gridCol>
                <a:gridCol w="3004457">
                  <a:extLst>
                    <a:ext uri="{9D8B030D-6E8A-4147-A177-3AD203B41FA5}">
                      <a16:colId xmlns="" xmlns:a16="http://schemas.microsoft.com/office/drawing/2014/main" val="3233032893"/>
                    </a:ext>
                  </a:extLst>
                </a:gridCol>
                <a:gridCol w="5885974">
                  <a:extLst>
                    <a:ext uri="{9D8B030D-6E8A-4147-A177-3AD203B41FA5}">
                      <a16:colId xmlns="" xmlns:a16="http://schemas.microsoft.com/office/drawing/2014/main" val="1203036978"/>
                    </a:ext>
                  </a:extLst>
                </a:gridCol>
              </a:tblGrid>
              <a:tr h="370840">
                <a:tc>
                  <a:txBody>
                    <a:bodyPr/>
                    <a:lstStyle/>
                    <a:p>
                      <a:pPr algn="ctr"/>
                      <a:r>
                        <a:rPr lang="en-US" sz="1600" dirty="0" smtClean="0"/>
                        <a:t>Review</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PERSON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NAME OF</a:t>
                      </a:r>
                      <a:r>
                        <a:rPr lang="en-US" sz="1600" baseline="0" dirty="0" smtClean="0"/>
                        <a:t> PERSON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97313417"/>
                  </a:ext>
                </a:extLst>
              </a:tr>
              <a:tr h="529423">
                <a:tc>
                  <a:txBody>
                    <a:bodyPr/>
                    <a:lstStyle/>
                    <a:p>
                      <a:pPr algn="ctr"/>
                      <a:r>
                        <a:rPr lang="en-US" sz="1600" dirty="0" smtClean="0"/>
                        <a:t>Weekly</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Approval</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Mr. Mohit Abhyaknar</a:t>
                      </a:r>
                      <a:r>
                        <a:rPr lang="en-US" sz="1600" baseline="0" dirty="0" smtClean="0"/>
                        <a:t> &amp; </a:t>
                      </a:r>
                      <a:r>
                        <a:rPr lang="en-US" sz="1600" dirty="0" smtClean="0"/>
                        <a:t>Mr. Rajas Badgujar</a:t>
                      </a:r>
                      <a:endParaRPr lang="en-US" sz="1600"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89097013"/>
                  </a:ext>
                </a:extLst>
              </a:tr>
              <a:tr h="370840">
                <a:tc>
                  <a:txBody>
                    <a:bodyPr/>
                    <a:lstStyle/>
                    <a:p>
                      <a:pPr algn="ctr"/>
                      <a:r>
                        <a:rPr lang="en-US" sz="1600" dirty="0" smtClean="0"/>
                        <a:t>Fortnightly</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Approval &amp; Consult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Mr. Mohit Abhyaknar,</a:t>
                      </a:r>
                      <a:r>
                        <a:rPr lang="en-US" sz="1600" baseline="0" dirty="0" smtClean="0"/>
                        <a:t> </a:t>
                      </a:r>
                      <a:r>
                        <a:rPr lang="en-US" sz="1600" dirty="0" smtClean="0"/>
                        <a:t>Mr. Rajas Badgujar</a:t>
                      </a:r>
                      <a:r>
                        <a:rPr lang="en-US" sz="1600" baseline="0" dirty="0" smtClean="0"/>
                        <a:t> &amp; </a:t>
                      </a:r>
                      <a:r>
                        <a:rPr lang="en-US" sz="1600" dirty="0" smtClean="0"/>
                        <a:t>Mr. Rajesh Sabhrawal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7598906"/>
                  </a:ext>
                </a:extLst>
              </a:tr>
              <a:tr h="370840">
                <a:tc>
                  <a:txBody>
                    <a:bodyPr/>
                    <a:lstStyle/>
                    <a:p>
                      <a:pPr algn="ctr"/>
                      <a:r>
                        <a:rPr lang="en-US" sz="1600" dirty="0" smtClean="0"/>
                        <a:t>Monthly/Tollgate</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Approval, Consult &amp; Inform</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Mr. Mohit Abhyaknar,</a:t>
                      </a:r>
                      <a:r>
                        <a:rPr lang="en-US" sz="1600" baseline="0" dirty="0" smtClean="0"/>
                        <a:t> </a:t>
                      </a:r>
                      <a:r>
                        <a:rPr lang="en-US" sz="1600" dirty="0" smtClean="0"/>
                        <a:t>Mr. Rajas Badgujar</a:t>
                      </a:r>
                      <a:r>
                        <a:rPr lang="en-US" sz="1600" baseline="0" dirty="0" smtClean="0"/>
                        <a:t>, </a:t>
                      </a:r>
                      <a:r>
                        <a:rPr lang="en-US" sz="1600" dirty="0" smtClean="0"/>
                        <a:t>Mr. Rajesh Sabhrawal Mr. Vinod</a:t>
                      </a:r>
                      <a:r>
                        <a:rPr lang="en-US" sz="1600" baseline="0" dirty="0" smtClean="0"/>
                        <a:t> Patil</a:t>
                      </a:r>
                      <a:endParaRPr 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46884813"/>
                  </a:ext>
                </a:extLst>
              </a:tr>
            </a:tbl>
          </a:graphicData>
        </a:graphic>
      </p:graphicFrame>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19491902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804984" y="1079291"/>
            <a:ext cx="10529851" cy="4833596"/>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headEnd/>
            <a:tailEnd/>
          </a:ln>
          <a:scene3d>
            <a:camera prst="orthographicFront">
              <a:rot lat="0" lon="0" rev="0"/>
            </a:camera>
            <a:lightRig rig="threePt" dir="t">
              <a:rot lat="0" lon="0" rev="1200000"/>
            </a:lightRig>
          </a:scene3d>
          <a:sp3d>
            <a:bevelT w="63500" h="25400" prst="coolSlant"/>
          </a:sp3d>
        </p:spPr>
        <p:style>
          <a:lnRef idx="0">
            <a:schemeClr val="accent2"/>
          </a:lnRef>
          <a:fillRef idx="3">
            <a:schemeClr val="accent2"/>
          </a:fillRef>
          <a:effectRef idx="3">
            <a:schemeClr val="accent2"/>
          </a:effectRef>
          <a:fontRef idx="minor">
            <a:schemeClr val="lt1"/>
          </a:fontRef>
        </p:style>
        <p:txBody>
          <a:bodyPr wrap="none" anchor="ctr"/>
          <a:lstStyle/>
          <a:p>
            <a:pPr algn="just"/>
            <a:endParaRPr lang="en-US" dirty="0">
              <a:solidFill>
                <a:srgbClr val="FFFFFF"/>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120</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0" name="Text Box 8"/>
          <p:cNvSpPr txBox="1">
            <a:spLocks noChangeArrowheads="1"/>
          </p:cNvSpPr>
          <p:nvPr/>
        </p:nvSpPr>
        <p:spPr bwMode="auto">
          <a:xfrm>
            <a:off x="1266648" y="1449087"/>
            <a:ext cx="9302693" cy="4094003"/>
          </a:xfrm>
          <a:prstGeom prst="rect">
            <a:avLst/>
          </a:prstGeom>
          <a:noFill/>
          <a:ln w="9525">
            <a:noFill/>
            <a:miter lim="800000"/>
            <a:headEnd/>
            <a:tailEnd/>
          </a:ln>
        </p:spPr>
        <p:txBody>
          <a:bodyPr wrap="square">
            <a:spAutoFit/>
          </a:bodyPr>
          <a:lstStyle/>
          <a:p>
            <a:pPr algn="ctr" fontAlgn="base">
              <a:spcBef>
                <a:spcPct val="50000"/>
              </a:spcBef>
              <a:spcAft>
                <a:spcPct val="0"/>
              </a:spcAft>
            </a:pPr>
            <a:r>
              <a:rPr lang="en-US" sz="3600" b="1" i="1" dirty="0">
                <a:solidFill>
                  <a:prstClr val="black"/>
                </a:solidFill>
              </a:rPr>
              <a:t>       </a:t>
            </a:r>
            <a:r>
              <a:rPr lang="en-US" sz="3600" b="1" i="1" spc="50" dirty="0" smtClean="0">
                <a:ln w="9525" cmpd="sng">
                  <a:solidFill>
                    <a:schemeClr val="accent1"/>
                  </a:solidFill>
                  <a:prstDash val="solid"/>
                </a:ln>
                <a:solidFill>
                  <a:srgbClr val="70AD47">
                    <a:tint val="1000"/>
                  </a:srgbClr>
                </a:solidFill>
                <a:effectLst>
                  <a:glow rad="38100">
                    <a:schemeClr val="accent1">
                      <a:alpha val="40000"/>
                    </a:schemeClr>
                  </a:glow>
                </a:effectLst>
              </a:rPr>
              <a:t>HERE, WE ARE DONE WITH ALL THE FIVE PHASES OF DMAIC AND OUR CSAT PROJECT.</a:t>
            </a:r>
          </a:p>
          <a:p>
            <a:pPr algn="ctr" fontAlgn="base">
              <a:spcBef>
                <a:spcPct val="50000"/>
              </a:spcBef>
              <a:spcAft>
                <a:spcPct val="0"/>
              </a:spcAft>
            </a:pPr>
            <a:r>
              <a:rPr lang="en-US" sz="3600" b="1" i="1" spc="50" dirty="0" smtClean="0">
                <a:ln w="9525" cmpd="sng">
                  <a:solidFill>
                    <a:schemeClr val="accent1"/>
                  </a:solidFill>
                  <a:prstDash val="solid"/>
                </a:ln>
                <a:solidFill>
                  <a:srgbClr val="70AD47">
                    <a:tint val="1000"/>
                  </a:srgbClr>
                </a:solidFill>
                <a:effectLst>
                  <a:glow rad="38100">
                    <a:schemeClr val="accent1">
                      <a:alpha val="40000"/>
                    </a:schemeClr>
                  </a:glow>
                </a:effectLst>
              </a:rPr>
              <a:t>‘CONGRATULATIONS’ TO YOU ALL FOR COMPLETING THIS PROJECT.</a:t>
            </a:r>
          </a:p>
          <a:p>
            <a:pPr algn="ctr" fontAlgn="base">
              <a:spcBef>
                <a:spcPct val="50000"/>
              </a:spcBef>
              <a:spcAft>
                <a:spcPct val="0"/>
              </a:spcAft>
            </a:pPr>
            <a:r>
              <a:rPr lang="en-US" sz="3600" b="1" i="1" spc="50" dirty="0" smtClean="0">
                <a:ln w="9525" cmpd="sng">
                  <a:solidFill>
                    <a:schemeClr val="accent1"/>
                  </a:solidFill>
                  <a:prstDash val="solid"/>
                </a:ln>
                <a:solidFill>
                  <a:srgbClr val="70AD47">
                    <a:tint val="1000"/>
                  </a:srgbClr>
                </a:solidFill>
                <a:effectLst>
                  <a:glow rad="38100">
                    <a:schemeClr val="accent1">
                      <a:alpha val="40000"/>
                    </a:schemeClr>
                  </a:glow>
                </a:effectLst>
              </a:rPr>
              <a:t>THANK YOU!!!</a:t>
            </a:r>
            <a:endParaRPr lang="en-US" sz="3600"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814401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781410"/>
            <a:ext cx="7521200" cy="992304"/>
          </a:xfrm>
        </p:spPr>
        <p:txBody>
          <a:bodyPr anchor="ctr"/>
          <a:lstStyle/>
          <a:p>
            <a:pPr algn="ctr"/>
            <a:r>
              <a:rPr lang="en-US" sz="6000" b="1" dirty="0" smtClean="0"/>
              <a:t>MEASURE PHASE</a:t>
            </a:r>
            <a:endParaRPr lang="en-US" sz="6000" b="1"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13</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5" name="TextBox 4">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1515191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14</a:t>
            </a:fld>
            <a:endParaRPr dirty="0">
              <a:solidFill>
                <a:srgbClr val="FFFFFF"/>
              </a:solidFill>
            </a:endParaRPr>
          </a:p>
        </p:txBody>
      </p:sp>
      <p:sp>
        <p:nvSpPr>
          <p:cNvPr id="99" name="Title 3"/>
          <p:cNvSpPr txBox="1">
            <a:spLocks/>
          </p:cNvSpPr>
          <p:nvPr/>
        </p:nvSpPr>
        <p:spPr>
          <a:xfrm>
            <a:off x="804984" y="115493"/>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buClr>
                <a:srgbClr val="007BB9"/>
              </a:buClr>
            </a:pPr>
            <a:r>
              <a:rPr lang="en-US" sz="3600" dirty="0">
                <a:solidFill>
                  <a:srgbClr val="007BB9"/>
                </a:solidFill>
              </a:rPr>
              <a:t>Performance Standards</a:t>
            </a:r>
          </a:p>
        </p:txBody>
      </p:sp>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pSp>
        <p:nvGrpSpPr>
          <p:cNvPr id="14" name="Group 16"/>
          <p:cNvGrpSpPr>
            <a:grpSpLocks/>
          </p:cNvGrpSpPr>
          <p:nvPr/>
        </p:nvGrpSpPr>
        <p:grpSpPr bwMode="auto">
          <a:xfrm>
            <a:off x="683936" y="74697"/>
            <a:ext cx="11152693" cy="5545559"/>
            <a:chOff x="-863558" y="1198686"/>
            <a:chExt cx="8957815" cy="5976619"/>
          </a:xfrm>
        </p:grpSpPr>
        <p:sp>
          <p:nvSpPr>
            <p:cNvPr id="16" name="Pentagon 3"/>
            <p:cNvSpPr>
              <a:spLocks noChangeArrowheads="1"/>
            </p:cNvSpPr>
            <p:nvPr/>
          </p:nvSpPr>
          <p:spPr bwMode="auto">
            <a:xfrm>
              <a:off x="-863558" y="3293682"/>
              <a:ext cx="4632515" cy="873027"/>
            </a:xfrm>
            <a:prstGeom prst="homePlate">
              <a:avLst>
                <a:gd name="adj" fmla="val 50000"/>
              </a:avLst>
            </a:prstGeom>
            <a:solidFill>
              <a:schemeClr val="accent1">
                <a:lumMod val="75000"/>
              </a:schemeClr>
            </a:solidFill>
            <a:ln w="9525" algn="ctr">
              <a:solidFill>
                <a:schemeClr val="tx1"/>
              </a:solidFill>
              <a:round/>
              <a:headEnd/>
              <a:tailEnd/>
            </a:ln>
          </p:spPr>
          <p:txBody>
            <a:bodyPr wrap="none" anchor="ctr"/>
            <a:lstStyle/>
            <a:p>
              <a:pPr algn="ctr" fontAlgn="ctr">
                <a:lnSpc>
                  <a:spcPct val="95000"/>
                </a:lnSpc>
                <a:spcBef>
                  <a:spcPct val="35000"/>
                </a:spcBef>
                <a:buClr>
                  <a:srgbClr val="000000"/>
                </a:buClr>
                <a:buFont typeface="Arial"/>
                <a:buNone/>
              </a:pPr>
              <a:r>
                <a:rPr lang="en-US" b="1" dirty="0" smtClean="0">
                  <a:solidFill>
                    <a:srgbClr val="FFFFFF"/>
                  </a:solidFill>
                  <a:latin typeface="Calibri" panose="020F0502020204030204" pitchFamily="34" charset="0"/>
                  <a:sym typeface="Arial"/>
                </a:rPr>
                <a:t>CSAT Score Given By Customer For Resolved Query</a:t>
              </a:r>
              <a:endParaRPr lang="en-US" b="1" dirty="0">
                <a:solidFill>
                  <a:srgbClr val="FFFFFF"/>
                </a:solidFill>
                <a:latin typeface="Calibri" panose="020F0502020204030204" pitchFamily="34" charset="0"/>
                <a:sym typeface="Arial"/>
              </a:endParaRPr>
            </a:p>
          </p:txBody>
        </p:sp>
        <p:sp>
          <p:nvSpPr>
            <p:cNvPr id="17" name="Pentagon 4"/>
            <p:cNvSpPr>
              <a:spLocks noChangeArrowheads="1"/>
            </p:cNvSpPr>
            <p:nvPr/>
          </p:nvSpPr>
          <p:spPr bwMode="auto">
            <a:xfrm>
              <a:off x="4614864" y="1198686"/>
              <a:ext cx="3463329" cy="98731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r>
                <a:rPr lang="en-US" sz="1600" b="1" dirty="0" smtClean="0">
                  <a:solidFill>
                    <a:srgbClr val="FFFFFF"/>
                  </a:solidFill>
                </a:rPr>
                <a:t> </a:t>
              </a:r>
              <a:r>
                <a:rPr lang="en-US" sz="1600" b="1" dirty="0" smtClean="0">
                  <a:solidFill>
                    <a:srgbClr val="FFC000"/>
                  </a:solidFill>
                </a:rPr>
                <a:t>Operational Definition</a:t>
              </a:r>
            </a:p>
            <a:p>
              <a:pPr algn="ctr" fontAlgn="ctr">
                <a:buClr>
                  <a:srgbClr val="000000"/>
                </a:buClr>
                <a:buFont typeface="Arial"/>
                <a:buNone/>
              </a:pPr>
              <a:r>
                <a:rPr lang="en-US" sz="1200" b="1" dirty="0" smtClean="0">
                  <a:solidFill>
                    <a:srgbClr val="FFFFFF"/>
                  </a:solidFill>
                  <a:latin typeface="Calibri" panose="020F0502020204030204" pitchFamily="34" charset="0"/>
                  <a:sym typeface="Arial"/>
                </a:rPr>
                <a:t>CSAT </a:t>
              </a:r>
              <a:r>
                <a:rPr lang="en-US" sz="1200" b="1" dirty="0">
                  <a:solidFill>
                    <a:srgbClr val="FFFFFF"/>
                  </a:solidFill>
                  <a:latin typeface="Calibri" panose="020F0502020204030204" pitchFamily="34" charset="0"/>
                  <a:sym typeface="Arial"/>
                </a:rPr>
                <a:t>score is the performance rating given by the end user </a:t>
              </a:r>
              <a:r>
                <a:rPr lang="en-US" sz="1200" b="1" dirty="0" smtClean="0">
                  <a:solidFill>
                    <a:srgbClr val="FFFFFF"/>
                  </a:solidFill>
                  <a:latin typeface="Calibri" panose="020F0502020204030204" pitchFamily="34" charset="0"/>
                  <a:sym typeface="Arial"/>
                </a:rPr>
                <a:t>for</a:t>
              </a:r>
            </a:p>
            <a:p>
              <a:pPr algn="ctr" fontAlgn="ctr">
                <a:buClr>
                  <a:srgbClr val="000000"/>
                </a:buClr>
                <a:buFont typeface="Arial"/>
                <a:buNone/>
              </a:pPr>
              <a:r>
                <a:rPr lang="en-US" sz="1200" b="1" dirty="0" smtClean="0">
                  <a:solidFill>
                    <a:srgbClr val="FFFFFF"/>
                  </a:solidFill>
                  <a:latin typeface="Calibri" panose="020F0502020204030204" pitchFamily="34" charset="0"/>
                  <a:sym typeface="Arial"/>
                </a:rPr>
                <a:t> </a:t>
              </a:r>
              <a:r>
                <a:rPr lang="en-US" sz="1200" b="1" dirty="0">
                  <a:solidFill>
                    <a:srgbClr val="FFFFFF"/>
                  </a:solidFill>
                  <a:latin typeface="Calibri" panose="020F0502020204030204" pitchFamily="34" charset="0"/>
                  <a:sym typeface="Arial"/>
                </a:rPr>
                <a:t>respective query based on satisfactory resolution of the same.</a:t>
              </a:r>
            </a:p>
          </p:txBody>
        </p:sp>
        <p:sp>
          <p:nvSpPr>
            <p:cNvPr id="18" name="TextBox 9"/>
            <p:cNvSpPr txBox="1">
              <a:spLocks noChangeArrowheads="1"/>
            </p:cNvSpPr>
            <p:nvPr/>
          </p:nvSpPr>
          <p:spPr bwMode="auto">
            <a:xfrm>
              <a:off x="-219820" y="4328382"/>
              <a:ext cx="2987675" cy="270336"/>
            </a:xfrm>
            <a:prstGeom prst="rect">
              <a:avLst/>
            </a:prstGeom>
            <a:noFill/>
            <a:ln w="9525">
              <a:noFill/>
              <a:miter lim="800000"/>
              <a:headEnd/>
              <a:tailEnd/>
            </a:ln>
          </p:spPr>
          <p:txBody>
            <a:bodyPr lIns="0" rIns="0" bIns="0">
              <a:spAutoFit/>
            </a:bodyPr>
            <a:lstStyle/>
            <a:p>
              <a:pPr algn="ctr">
                <a:lnSpc>
                  <a:spcPct val="95000"/>
                </a:lnSpc>
                <a:spcBef>
                  <a:spcPct val="35000"/>
                </a:spcBef>
                <a:buClr>
                  <a:srgbClr val="3A3F50"/>
                </a:buClr>
              </a:pPr>
              <a:r>
                <a:rPr lang="en-US" sz="1400" b="1" dirty="0">
                  <a:solidFill>
                    <a:srgbClr val="FF0000"/>
                  </a:solidFill>
                </a:rPr>
                <a:t>Data (Y) - </a:t>
              </a:r>
              <a:r>
                <a:rPr lang="en-US" sz="1400" b="1" dirty="0" smtClean="0">
                  <a:solidFill>
                    <a:srgbClr val="FF0000"/>
                  </a:solidFill>
                </a:rPr>
                <a:t>Discrete</a:t>
              </a:r>
              <a:endParaRPr lang="en-US" sz="1400" b="1" dirty="0">
                <a:solidFill>
                  <a:srgbClr val="FF0000"/>
                </a:solidFill>
              </a:endParaRPr>
            </a:p>
          </p:txBody>
        </p:sp>
        <p:sp>
          <p:nvSpPr>
            <p:cNvPr id="19" name="Pentagon 7"/>
            <p:cNvSpPr>
              <a:spLocks noChangeArrowheads="1"/>
            </p:cNvSpPr>
            <p:nvPr/>
          </p:nvSpPr>
          <p:spPr bwMode="auto">
            <a:xfrm>
              <a:off x="4630926" y="2378900"/>
              <a:ext cx="3463331" cy="99761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200" b="1" dirty="0">
                <a:solidFill>
                  <a:srgbClr val="FFFFFF"/>
                </a:solidFill>
                <a:latin typeface="Calibri" panose="020F0502020204030204" pitchFamily="34" charset="0"/>
                <a:sym typeface="Arial"/>
              </a:endParaRPr>
            </a:p>
          </p:txBody>
        </p:sp>
        <p:sp>
          <p:nvSpPr>
            <p:cNvPr id="20" name="Pentagon 9"/>
            <p:cNvSpPr>
              <a:spLocks noChangeArrowheads="1"/>
            </p:cNvSpPr>
            <p:nvPr/>
          </p:nvSpPr>
          <p:spPr bwMode="auto">
            <a:xfrm>
              <a:off x="4614862" y="5919666"/>
              <a:ext cx="3463330" cy="1255639"/>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100" b="1" dirty="0" smtClean="0">
                <a:solidFill>
                  <a:srgbClr val="FFFFFF"/>
                </a:solidFill>
              </a:endParaRPr>
            </a:p>
            <a:p>
              <a:pPr>
                <a:lnSpc>
                  <a:spcPct val="95000"/>
                </a:lnSpc>
                <a:spcBef>
                  <a:spcPct val="35000"/>
                </a:spcBef>
                <a:buClr>
                  <a:srgbClr val="3A3F50"/>
                </a:buClr>
              </a:pPr>
              <a:r>
                <a:rPr lang="en-US" sz="1600" b="1" dirty="0">
                  <a:solidFill>
                    <a:srgbClr val="FFC000"/>
                  </a:solidFill>
                </a:rPr>
                <a:t>Specification Limits &amp; Target Value</a:t>
              </a:r>
            </a:p>
            <a:p>
              <a:pPr fontAlgn="ctr">
                <a:lnSpc>
                  <a:spcPct val="95000"/>
                </a:lnSpc>
                <a:spcBef>
                  <a:spcPct val="35000"/>
                </a:spcBef>
                <a:buClr>
                  <a:srgbClr val="000000"/>
                </a:buClr>
              </a:pPr>
              <a:r>
                <a:rPr lang="en-US" sz="1400" b="1" dirty="0" smtClean="0">
                  <a:solidFill>
                    <a:srgbClr val="FFC000"/>
                  </a:solidFill>
                  <a:latin typeface="Calibri" panose="020F0502020204030204" pitchFamily="34" charset="0"/>
                  <a:sym typeface="Arial"/>
                </a:rPr>
                <a:t>USL</a:t>
              </a:r>
              <a:r>
                <a:rPr lang="en-US" sz="1200" b="1" dirty="0" smtClean="0">
                  <a:solidFill>
                    <a:srgbClr val="FFC000"/>
                  </a:solidFill>
                  <a:latin typeface="Calibri" panose="020F0502020204030204" pitchFamily="34" charset="0"/>
                  <a:sym typeface="Arial"/>
                </a:rPr>
                <a:t> – </a:t>
              </a:r>
              <a:r>
                <a:rPr lang="en-US" sz="1200" b="1" dirty="0" smtClean="0">
                  <a:solidFill>
                    <a:srgbClr val="FFFFFF"/>
                  </a:solidFill>
                  <a:latin typeface="Calibri" panose="020F0502020204030204" pitchFamily="34" charset="0"/>
                  <a:sym typeface="Arial"/>
                </a:rPr>
                <a:t> </a:t>
              </a:r>
              <a:r>
                <a:rPr lang="en-US" sz="1200" b="1" dirty="0">
                  <a:solidFill>
                    <a:srgbClr val="FFFFFF"/>
                  </a:solidFill>
                  <a:latin typeface="Calibri" panose="020F0502020204030204" pitchFamily="34" charset="0"/>
                  <a:sym typeface="Arial"/>
                </a:rPr>
                <a:t>NA       </a:t>
              </a:r>
              <a:r>
                <a:rPr lang="en-US" sz="1400" b="1" dirty="0">
                  <a:solidFill>
                    <a:srgbClr val="FFC000"/>
                  </a:solidFill>
                  <a:latin typeface="Calibri" panose="020F0502020204030204" pitchFamily="34" charset="0"/>
                  <a:sym typeface="Arial"/>
                </a:rPr>
                <a:t>Target-</a:t>
              </a:r>
              <a:r>
                <a:rPr lang="en-US" sz="1200" b="1" dirty="0">
                  <a:solidFill>
                    <a:srgbClr val="FFC000"/>
                  </a:solidFill>
                  <a:latin typeface="Calibri" panose="020F0502020204030204" pitchFamily="34" charset="0"/>
                  <a:sym typeface="Arial"/>
                </a:rPr>
                <a:t> </a:t>
              </a:r>
              <a:r>
                <a:rPr lang="en-US" sz="1200" b="1" dirty="0">
                  <a:solidFill>
                    <a:srgbClr val="FFFFFF"/>
                  </a:solidFill>
                  <a:latin typeface="Calibri" panose="020F0502020204030204" pitchFamily="34" charset="0"/>
                  <a:sym typeface="Arial"/>
                </a:rPr>
                <a:t>3    </a:t>
              </a:r>
              <a:r>
                <a:rPr lang="en-US" sz="1200" b="1" dirty="0" smtClean="0">
                  <a:solidFill>
                    <a:srgbClr val="FFFFFF"/>
                  </a:solidFill>
                  <a:latin typeface="Calibri" panose="020F0502020204030204" pitchFamily="34" charset="0"/>
                  <a:sym typeface="Arial"/>
                </a:rPr>
                <a:t>              </a:t>
              </a:r>
            </a:p>
            <a:p>
              <a:pPr fontAlgn="ctr">
                <a:lnSpc>
                  <a:spcPct val="95000"/>
                </a:lnSpc>
                <a:spcBef>
                  <a:spcPct val="35000"/>
                </a:spcBef>
                <a:buClr>
                  <a:srgbClr val="000000"/>
                </a:buClr>
              </a:pPr>
              <a:r>
                <a:rPr lang="en-US" sz="1200" b="1" dirty="0" smtClean="0">
                  <a:solidFill>
                    <a:srgbClr val="FFC000"/>
                  </a:solidFill>
                  <a:latin typeface="Calibri" panose="020F0502020204030204" pitchFamily="34" charset="0"/>
                  <a:sym typeface="Arial"/>
                </a:rPr>
                <a:t> </a:t>
              </a:r>
              <a:r>
                <a:rPr lang="en-US" sz="1400" b="1" dirty="0">
                  <a:solidFill>
                    <a:srgbClr val="FFC000"/>
                  </a:solidFill>
                  <a:latin typeface="Calibri" panose="020F0502020204030204" pitchFamily="34" charset="0"/>
                  <a:sym typeface="Arial"/>
                </a:rPr>
                <a:t>LSL –</a:t>
              </a:r>
            </a:p>
            <a:p>
              <a:pPr fontAlgn="ctr">
                <a:lnSpc>
                  <a:spcPct val="95000"/>
                </a:lnSpc>
                <a:spcBef>
                  <a:spcPct val="35000"/>
                </a:spcBef>
                <a:buClr>
                  <a:srgbClr val="000000"/>
                </a:buClr>
              </a:pPr>
              <a:r>
                <a:rPr lang="en-US" sz="1050" b="1" dirty="0" smtClean="0">
                  <a:solidFill>
                    <a:srgbClr val="FFFFFF"/>
                  </a:solidFill>
                  <a:latin typeface="Calibri" panose="020F0502020204030204" pitchFamily="34" charset="0"/>
                </a:rPr>
                <a:t>1) Less </a:t>
              </a:r>
              <a:r>
                <a:rPr lang="en-US" sz="1050" b="1" dirty="0">
                  <a:solidFill>
                    <a:srgbClr val="FFFFFF"/>
                  </a:solidFill>
                  <a:latin typeface="Calibri" panose="020F0502020204030204" pitchFamily="34" charset="0"/>
                </a:rPr>
                <a:t>than 3 </a:t>
              </a:r>
              <a:r>
                <a:rPr lang="en-US" sz="1050" b="1" dirty="0" smtClean="0">
                  <a:solidFill>
                    <a:srgbClr val="FFFFFF"/>
                  </a:solidFill>
                  <a:latin typeface="Calibri" panose="020F0502020204030204" pitchFamily="34" charset="0"/>
                </a:rPr>
                <a:t>( for</a:t>
              </a:r>
              <a:r>
                <a:rPr lang="en-US" sz="1050" dirty="0" smtClean="0">
                  <a:solidFill>
                    <a:srgbClr val="3A3F50"/>
                  </a:solidFill>
                </a:rPr>
                <a:t> </a:t>
              </a:r>
              <a:r>
                <a:rPr lang="en-US" sz="1050" b="1" dirty="0">
                  <a:solidFill>
                    <a:srgbClr val="FFFFFF"/>
                  </a:solidFill>
                  <a:latin typeface="Calibri" panose="020F0502020204030204" pitchFamily="34" charset="0"/>
                </a:rPr>
                <a:t>CSAT per customer </a:t>
              </a:r>
              <a:r>
                <a:rPr lang="en-US" sz="1050" b="1" dirty="0" smtClean="0">
                  <a:solidFill>
                    <a:srgbClr val="FFFFFF"/>
                  </a:solidFill>
                  <a:latin typeface="Calibri" panose="020F0502020204030204" pitchFamily="34" charset="0"/>
                </a:rPr>
                <a:t>query ) </a:t>
              </a:r>
            </a:p>
            <a:p>
              <a:pPr fontAlgn="ctr">
                <a:lnSpc>
                  <a:spcPct val="95000"/>
                </a:lnSpc>
                <a:spcBef>
                  <a:spcPct val="35000"/>
                </a:spcBef>
                <a:buClr>
                  <a:srgbClr val="000000"/>
                </a:buClr>
              </a:pPr>
              <a:r>
                <a:rPr lang="en-US" sz="1050" b="1" dirty="0" smtClean="0">
                  <a:solidFill>
                    <a:srgbClr val="FFFFFF"/>
                  </a:solidFill>
                  <a:latin typeface="Calibri" panose="020F0502020204030204" pitchFamily="34" charset="0"/>
                </a:rPr>
                <a:t>2) Less </a:t>
              </a:r>
              <a:r>
                <a:rPr lang="en-US" sz="1050" b="1" dirty="0">
                  <a:solidFill>
                    <a:srgbClr val="FFFFFF"/>
                  </a:solidFill>
                  <a:latin typeface="Calibri" panose="020F0502020204030204" pitchFamily="34" charset="0"/>
                </a:rPr>
                <a:t>than 2.5  </a:t>
              </a:r>
              <a:r>
                <a:rPr lang="en-US" sz="1050" b="1" dirty="0" smtClean="0">
                  <a:solidFill>
                    <a:srgbClr val="FFFFFF"/>
                  </a:solidFill>
                  <a:latin typeface="Calibri" panose="020F0502020204030204" pitchFamily="34" charset="0"/>
                </a:rPr>
                <a:t>( for </a:t>
              </a:r>
              <a:r>
                <a:rPr lang="en-US" sz="1050" b="1" dirty="0">
                  <a:solidFill>
                    <a:srgbClr val="FFFFFF"/>
                  </a:solidFill>
                  <a:latin typeface="Calibri" panose="020F0502020204030204" pitchFamily="34" charset="0"/>
                </a:rPr>
                <a:t>Avg. CSAT score per </a:t>
              </a:r>
              <a:r>
                <a:rPr lang="en-US" sz="1050" b="1" dirty="0" smtClean="0">
                  <a:solidFill>
                    <a:srgbClr val="FFFFFF"/>
                  </a:solidFill>
                  <a:latin typeface="Calibri" panose="020F0502020204030204" pitchFamily="34" charset="0"/>
                </a:rPr>
                <a:t>Day )</a:t>
              </a:r>
              <a:endParaRPr lang="en-US" sz="1050" b="1" dirty="0">
                <a:solidFill>
                  <a:srgbClr val="FFFFFF"/>
                </a:solidFill>
                <a:latin typeface="Calibri" panose="020F0502020204030204" pitchFamily="34" charset="0"/>
              </a:endParaRPr>
            </a:p>
            <a:p>
              <a:pPr fontAlgn="ctr">
                <a:lnSpc>
                  <a:spcPct val="95000"/>
                </a:lnSpc>
                <a:spcBef>
                  <a:spcPct val="35000"/>
                </a:spcBef>
                <a:buClr>
                  <a:srgbClr val="000000"/>
                </a:buClr>
              </a:pPr>
              <a:endParaRPr lang="en-US" sz="1200" b="1" dirty="0">
                <a:solidFill>
                  <a:srgbClr val="FFFFFF"/>
                </a:solidFill>
                <a:latin typeface="Calibri" panose="020F0502020204030204" pitchFamily="34" charset="0"/>
                <a:sym typeface="Arial"/>
              </a:endParaRPr>
            </a:p>
          </p:txBody>
        </p:sp>
        <p:cxnSp>
          <p:nvCxnSpPr>
            <p:cNvPr id="21" name="Elbow Connector 11"/>
            <p:cNvCxnSpPr>
              <a:cxnSpLocks noChangeShapeType="1"/>
              <a:stCxn id="16" idx="3"/>
              <a:endCxn id="17" idx="1"/>
            </p:cNvCxnSpPr>
            <p:nvPr/>
          </p:nvCxnSpPr>
          <p:spPr bwMode="auto">
            <a:xfrm flipV="1">
              <a:off x="3768957" y="1692343"/>
              <a:ext cx="845907" cy="2037853"/>
            </a:xfrm>
            <a:prstGeom prst="bentConnector3">
              <a:avLst>
                <a:gd name="adj1" fmla="val 50000"/>
              </a:avLst>
            </a:prstGeom>
            <a:noFill/>
            <a:ln w="28575" algn="ctr">
              <a:solidFill>
                <a:schemeClr val="tx1"/>
              </a:solidFill>
              <a:round/>
              <a:headEnd/>
              <a:tailEnd type="arrow" w="med" len="med"/>
            </a:ln>
          </p:spPr>
        </p:cxnSp>
        <p:cxnSp>
          <p:nvCxnSpPr>
            <p:cNvPr id="22" name="Elbow Connector 13"/>
            <p:cNvCxnSpPr>
              <a:cxnSpLocks noChangeShapeType="1"/>
            </p:cNvCxnSpPr>
            <p:nvPr/>
          </p:nvCxnSpPr>
          <p:spPr bwMode="auto">
            <a:xfrm>
              <a:off x="3768957" y="3775886"/>
              <a:ext cx="845905" cy="2692222"/>
            </a:xfrm>
            <a:prstGeom prst="bentConnector3">
              <a:avLst>
                <a:gd name="adj1" fmla="val 50000"/>
              </a:avLst>
            </a:prstGeom>
            <a:noFill/>
            <a:ln w="28575" algn="ctr">
              <a:solidFill>
                <a:schemeClr val="tx1"/>
              </a:solidFill>
              <a:round/>
              <a:headEnd/>
              <a:tailEnd type="arrow" w="med" len="med"/>
            </a:ln>
          </p:spPr>
        </p:cxnSp>
        <p:cxnSp>
          <p:nvCxnSpPr>
            <p:cNvPr id="23" name="Elbow Connector 16"/>
            <p:cNvCxnSpPr>
              <a:cxnSpLocks noChangeShapeType="1"/>
            </p:cNvCxnSpPr>
            <p:nvPr/>
          </p:nvCxnSpPr>
          <p:spPr bwMode="auto">
            <a:xfrm>
              <a:off x="3768957" y="3746346"/>
              <a:ext cx="845904" cy="1582345"/>
            </a:xfrm>
            <a:prstGeom prst="bentConnector3">
              <a:avLst>
                <a:gd name="adj1" fmla="val 50000"/>
              </a:avLst>
            </a:prstGeom>
            <a:noFill/>
            <a:ln w="28575" algn="ctr">
              <a:solidFill>
                <a:schemeClr val="tx1"/>
              </a:solidFill>
              <a:round/>
              <a:headEnd/>
              <a:tailEnd type="arrow" w="med" len="med"/>
            </a:ln>
          </p:spPr>
        </p:cxnSp>
        <p:sp>
          <p:nvSpPr>
            <p:cNvPr id="24" name="Pentagon 28"/>
            <p:cNvSpPr>
              <a:spLocks noChangeArrowheads="1"/>
            </p:cNvSpPr>
            <p:nvPr/>
          </p:nvSpPr>
          <p:spPr bwMode="auto">
            <a:xfrm>
              <a:off x="4614862" y="3639107"/>
              <a:ext cx="3463330" cy="98025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200" b="1" dirty="0">
                <a:solidFill>
                  <a:srgbClr val="FFFFFF"/>
                </a:solidFill>
                <a:latin typeface="Calibri" panose="020F0502020204030204" pitchFamily="34" charset="0"/>
                <a:sym typeface="Arial"/>
              </a:endParaRPr>
            </a:p>
          </p:txBody>
        </p:sp>
        <p:sp>
          <p:nvSpPr>
            <p:cNvPr id="25" name="Pentagon 29"/>
            <p:cNvSpPr>
              <a:spLocks noChangeArrowheads="1"/>
            </p:cNvSpPr>
            <p:nvPr/>
          </p:nvSpPr>
          <p:spPr bwMode="auto">
            <a:xfrm>
              <a:off x="4614862" y="4807771"/>
              <a:ext cx="3463330" cy="1009537"/>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200" b="1" dirty="0">
                <a:solidFill>
                  <a:srgbClr val="FFFFFF"/>
                </a:solidFill>
                <a:latin typeface="Calibri" panose="020F0502020204030204" pitchFamily="34" charset="0"/>
                <a:sym typeface="Arial"/>
              </a:endParaRPr>
            </a:p>
          </p:txBody>
        </p:sp>
        <p:cxnSp>
          <p:nvCxnSpPr>
            <p:cNvPr id="26" name="Elbow Connector 43"/>
            <p:cNvCxnSpPr>
              <a:cxnSpLocks noChangeShapeType="1"/>
              <a:stCxn id="16" idx="3"/>
              <a:endCxn id="19" idx="1"/>
            </p:cNvCxnSpPr>
            <p:nvPr/>
          </p:nvCxnSpPr>
          <p:spPr bwMode="auto">
            <a:xfrm flipV="1">
              <a:off x="3768957" y="2877708"/>
              <a:ext cx="861969" cy="852487"/>
            </a:xfrm>
            <a:prstGeom prst="bentConnector3">
              <a:avLst>
                <a:gd name="adj1" fmla="val 50000"/>
              </a:avLst>
            </a:prstGeom>
            <a:noFill/>
            <a:ln w="28575" algn="ctr">
              <a:solidFill>
                <a:schemeClr val="tx1"/>
              </a:solidFill>
              <a:round/>
              <a:headEnd/>
              <a:tailEnd type="arrow" w="med" len="med"/>
            </a:ln>
          </p:spPr>
        </p:cxnSp>
        <p:cxnSp>
          <p:nvCxnSpPr>
            <p:cNvPr id="27" name="Elbow Connector 49"/>
            <p:cNvCxnSpPr>
              <a:cxnSpLocks noChangeShapeType="1"/>
            </p:cNvCxnSpPr>
            <p:nvPr/>
          </p:nvCxnSpPr>
          <p:spPr bwMode="auto">
            <a:xfrm>
              <a:off x="3758755" y="3730195"/>
              <a:ext cx="845905" cy="399038"/>
            </a:xfrm>
            <a:prstGeom prst="bentConnector3">
              <a:avLst>
                <a:gd name="adj1" fmla="val 50000"/>
              </a:avLst>
            </a:prstGeom>
            <a:noFill/>
            <a:ln w="28575" algn="ctr">
              <a:solidFill>
                <a:schemeClr val="tx1"/>
              </a:solidFill>
              <a:round/>
              <a:headEnd/>
              <a:tailEnd type="arrow" w="med" len="med"/>
            </a:ln>
          </p:spPr>
        </p:cxnSp>
      </p:grpSp>
      <p:pic>
        <p:nvPicPr>
          <p:cNvPr id="28" name="Picture 2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29" name="Pentagon 9"/>
          <p:cNvSpPr>
            <a:spLocks noChangeArrowheads="1"/>
          </p:cNvSpPr>
          <p:nvPr/>
        </p:nvSpPr>
        <p:spPr bwMode="auto">
          <a:xfrm>
            <a:off x="7524701" y="5695026"/>
            <a:ext cx="4311928" cy="88885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r>
              <a:rPr lang="en-US" sz="1600" b="1" dirty="0">
                <a:solidFill>
                  <a:srgbClr val="FFC000"/>
                </a:solidFill>
              </a:rPr>
              <a:t>Defective D</a:t>
            </a:r>
            <a:r>
              <a:rPr lang="en-US" sz="1600" b="1" dirty="0" smtClean="0">
                <a:solidFill>
                  <a:srgbClr val="FFC000"/>
                </a:solidFill>
              </a:rPr>
              <a:t>efinition: </a:t>
            </a:r>
          </a:p>
          <a:p>
            <a:pPr>
              <a:lnSpc>
                <a:spcPct val="95000"/>
              </a:lnSpc>
              <a:spcBef>
                <a:spcPct val="35000"/>
              </a:spcBef>
              <a:buClr>
                <a:srgbClr val="3A3F50"/>
              </a:buClr>
            </a:pPr>
            <a:r>
              <a:rPr lang="en-US" sz="1200" b="1" dirty="0" smtClean="0">
                <a:solidFill>
                  <a:srgbClr val="FFFFFF"/>
                </a:solidFill>
                <a:latin typeface="Calibri" panose="020F0502020204030204" pitchFamily="34" charset="0"/>
                <a:sym typeface="Arial"/>
              </a:rPr>
              <a:t>Any query which has  CSAT score &lt; 3.  </a:t>
            </a:r>
            <a:endParaRPr lang="en-US" sz="1200" b="1" dirty="0">
              <a:solidFill>
                <a:srgbClr val="FFFFFF"/>
              </a:solidFill>
              <a:latin typeface="Calibri" panose="020F0502020204030204" pitchFamily="34" charset="0"/>
              <a:sym typeface="Arial"/>
            </a:endParaRPr>
          </a:p>
        </p:txBody>
      </p:sp>
      <p:sp>
        <p:nvSpPr>
          <p:cNvPr id="3" name="Rectangle 2"/>
          <p:cNvSpPr/>
          <p:nvPr/>
        </p:nvSpPr>
        <p:spPr>
          <a:xfrm>
            <a:off x="7617699" y="3581531"/>
            <a:ext cx="2841534" cy="568617"/>
          </a:xfrm>
          <a:prstGeom prst="rect">
            <a:avLst/>
          </a:prstGeom>
        </p:spPr>
        <p:txBody>
          <a:bodyPr wrap="square">
            <a:spAutoFit/>
          </a:bodyPr>
          <a:lstStyle/>
          <a:p>
            <a:pPr fontAlgn="ctr">
              <a:lnSpc>
                <a:spcPct val="95000"/>
              </a:lnSpc>
              <a:spcBef>
                <a:spcPct val="35000"/>
              </a:spcBef>
              <a:buClr>
                <a:srgbClr val="000000"/>
              </a:buClr>
            </a:pPr>
            <a:r>
              <a:rPr lang="en-US" sz="1600" b="1" dirty="0">
                <a:solidFill>
                  <a:srgbClr val="FFC000"/>
                </a:solidFill>
              </a:rPr>
              <a:t>Data </a:t>
            </a:r>
            <a:r>
              <a:rPr lang="en-US" sz="1600" b="1" dirty="0" smtClean="0">
                <a:solidFill>
                  <a:srgbClr val="FFC000"/>
                </a:solidFill>
              </a:rPr>
              <a:t>Source</a:t>
            </a:r>
          </a:p>
          <a:p>
            <a:pPr fontAlgn="ctr">
              <a:lnSpc>
                <a:spcPct val="95000"/>
              </a:lnSpc>
              <a:spcBef>
                <a:spcPct val="35000"/>
              </a:spcBef>
              <a:buClr>
                <a:srgbClr val="000000"/>
              </a:buClr>
            </a:pPr>
            <a:r>
              <a:rPr lang="en-US" sz="1200" b="1" dirty="0" smtClean="0">
                <a:solidFill>
                  <a:srgbClr val="FFFFFF"/>
                </a:solidFill>
                <a:latin typeface="Calibri" panose="020F0502020204030204" pitchFamily="34" charset="0"/>
                <a:sym typeface="Arial"/>
              </a:rPr>
              <a:t>System</a:t>
            </a:r>
            <a:r>
              <a:rPr lang="en-US" sz="1200" b="1" dirty="0">
                <a:solidFill>
                  <a:srgbClr val="FFFFFF"/>
                </a:solidFill>
                <a:latin typeface="Calibri" panose="020F0502020204030204" pitchFamily="34" charset="0"/>
                <a:sym typeface="Arial"/>
              </a:rPr>
              <a:t>/(Helpdesk Ticketing tool)</a:t>
            </a:r>
          </a:p>
        </p:txBody>
      </p:sp>
      <p:sp>
        <p:nvSpPr>
          <p:cNvPr id="5" name="Rectangle 4"/>
          <p:cNvSpPr/>
          <p:nvPr/>
        </p:nvSpPr>
        <p:spPr>
          <a:xfrm>
            <a:off x="7544697" y="1274699"/>
            <a:ext cx="3987336" cy="566309"/>
          </a:xfrm>
          <a:prstGeom prst="rect">
            <a:avLst/>
          </a:prstGeom>
        </p:spPr>
        <p:txBody>
          <a:bodyPr wrap="square">
            <a:spAutoFit/>
          </a:bodyPr>
          <a:lstStyle/>
          <a:p>
            <a:pPr>
              <a:lnSpc>
                <a:spcPct val="95000"/>
              </a:lnSpc>
              <a:spcBef>
                <a:spcPct val="35000"/>
              </a:spcBef>
              <a:buClr>
                <a:srgbClr val="3A3F50"/>
              </a:buClr>
            </a:pPr>
            <a:r>
              <a:rPr lang="en-US" sz="1600" b="1" dirty="0">
                <a:solidFill>
                  <a:srgbClr val="FFC000"/>
                </a:solidFill>
              </a:rPr>
              <a:t>Unit Of Measure (UOM)</a:t>
            </a:r>
          </a:p>
          <a:p>
            <a:pPr>
              <a:lnSpc>
                <a:spcPct val="95000"/>
              </a:lnSpc>
              <a:spcBef>
                <a:spcPct val="35000"/>
              </a:spcBef>
              <a:buClr>
                <a:srgbClr val="3A3F50"/>
              </a:buClr>
            </a:pPr>
            <a:r>
              <a:rPr lang="en-US" sz="1200" b="1" dirty="0">
                <a:solidFill>
                  <a:srgbClr val="FFFFFF"/>
                </a:solidFill>
                <a:latin typeface="Calibri" panose="020F0502020204030204" pitchFamily="34" charset="0"/>
                <a:sym typeface="Arial"/>
              </a:rPr>
              <a:t>Every single </a:t>
            </a:r>
            <a:r>
              <a:rPr lang="en-US" sz="1200" b="1" dirty="0" smtClean="0">
                <a:solidFill>
                  <a:srgbClr val="FFFFFF"/>
                </a:solidFill>
                <a:latin typeface="Calibri" panose="020F0502020204030204" pitchFamily="34" charset="0"/>
                <a:sym typeface="Arial"/>
              </a:rPr>
              <a:t>query that receives CSAT score.</a:t>
            </a:r>
            <a:endParaRPr lang="en-US" sz="1200" b="1" dirty="0">
              <a:solidFill>
                <a:srgbClr val="FFFFFF"/>
              </a:solidFill>
              <a:latin typeface="Calibri" panose="020F0502020204030204" pitchFamily="34" charset="0"/>
              <a:sym typeface="Arial"/>
            </a:endParaRPr>
          </a:p>
        </p:txBody>
      </p:sp>
      <p:sp>
        <p:nvSpPr>
          <p:cNvPr id="6" name="Rectangle 5"/>
          <p:cNvSpPr/>
          <p:nvPr/>
        </p:nvSpPr>
        <p:spPr>
          <a:xfrm>
            <a:off x="7584721" y="2455664"/>
            <a:ext cx="1505540" cy="355482"/>
          </a:xfrm>
          <a:prstGeom prst="rect">
            <a:avLst/>
          </a:prstGeom>
        </p:spPr>
        <p:txBody>
          <a:bodyPr wrap="none">
            <a:spAutoFit/>
          </a:bodyPr>
          <a:lstStyle/>
          <a:p>
            <a:pPr>
              <a:lnSpc>
                <a:spcPct val="95000"/>
              </a:lnSpc>
              <a:spcBef>
                <a:spcPct val="35000"/>
              </a:spcBef>
              <a:buClr>
                <a:srgbClr val="3A3F50"/>
              </a:buClr>
            </a:pPr>
            <a:r>
              <a:rPr lang="en-US" b="1" dirty="0" smtClean="0">
                <a:solidFill>
                  <a:srgbClr val="FFC000"/>
                </a:solidFill>
              </a:rPr>
              <a:t>Opportunity</a:t>
            </a:r>
            <a:endParaRPr lang="en-US" b="1" dirty="0">
              <a:solidFill>
                <a:srgbClr val="FFC000"/>
              </a:solidFill>
            </a:endParaRPr>
          </a:p>
        </p:txBody>
      </p:sp>
      <p:sp>
        <p:nvSpPr>
          <p:cNvPr id="8" name="Rectangle 7"/>
          <p:cNvSpPr/>
          <p:nvPr/>
        </p:nvSpPr>
        <p:spPr>
          <a:xfrm>
            <a:off x="7584721" y="2811146"/>
            <a:ext cx="3388002" cy="267766"/>
          </a:xfrm>
          <a:prstGeom prst="rect">
            <a:avLst/>
          </a:prstGeom>
        </p:spPr>
        <p:txBody>
          <a:bodyPr wrap="square">
            <a:spAutoFit/>
          </a:bodyPr>
          <a:lstStyle/>
          <a:p>
            <a:pPr>
              <a:lnSpc>
                <a:spcPct val="95000"/>
              </a:lnSpc>
              <a:spcBef>
                <a:spcPct val="35000"/>
              </a:spcBef>
              <a:buClr>
                <a:srgbClr val="3A3F50"/>
              </a:buClr>
            </a:pPr>
            <a:r>
              <a:rPr lang="en-US" sz="1200" b="1" dirty="0">
                <a:solidFill>
                  <a:srgbClr val="FFFFFF"/>
                </a:solidFill>
                <a:latin typeface="Calibri" panose="020F0502020204030204" pitchFamily="34" charset="0"/>
                <a:sym typeface="Arial"/>
              </a:rPr>
              <a:t>Every single query that receives CSAT score.</a:t>
            </a:r>
          </a:p>
        </p:txBody>
      </p:sp>
      <p:cxnSp>
        <p:nvCxnSpPr>
          <p:cNvPr id="33" name="Elbow Connector 16"/>
          <p:cNvCxnSpPr>
            <a:cxnSpLocks noChangeShapeType="1"/>
            <a:endCxn id="29" idx="1"/>
          </p:cNvCxnSpPr>
          <p:nvPr/>
        </p:nvCxnSpPr>
        <p:spPr bwMode="auto">
          <a:xfrm rot="16200000" flipH="1">
            <a:off x="6663714" y="5278466"/>
            <a:ext cx="1175386" cy="546587"/>
          </a:xfrm>
          <a:prstGeom prst="bentConnector2">
            <a:avLst/>
          </a:prstGeom>
          <a:noFill/>
          <a:ln w="28575" algn="ctr">
            <a:solidFill>
              <a:schemeClr val="tx1"/>
            </a:solidFill>
            <a:round/>
            <a:headEnd/>
            <a:tailEnd type="arrow" w="med" len="med"/>
          </a:ln>
        </p:spPr>
      </p:cxnSp>
    </p:spTree>
    <p:extLst>
      <p:ext uri="{BB962C8B-B14F-4D97-AF65-F5344CB8AC3E}">
        <p14:creationId xmlns:p14="http://schemas.microsoft.com/office/powerpoint/2010/main" val="1528277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15</a:t>
            </a:fld>
            <a:endParaRPr dirty="0">
              <a:solidFill>
                <a:srgbClr val="FFFFFF"/>
              </a:solidFill>
            </a:endParaRPr>
          </a:p>
        </p:txBody>
      </p:sp>
      <p:sp>
        <p:nvSpPr>
          <p:cNvPr id="99" name="Title 3"/>
          <p:cNvSpPr txBox="1">
            <a:spLocks/>
          </p:cNvSpPr>
          <p:nvPr/>
        </p:nvSpPr>
        <p:spPr>
          <a:xfrm>
            <a:off x="1869237" y="10310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MEASUREMENT SYSTEM ANALYSIS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266440" y="1906651"/>
            <a:ext cx="11634408" cy="830997"/>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square">
            <a:spAutoFit/>
          </a:bodyPr>
          <a:lstStyle/>
          <a:p>
            <a:pPr algn="ctr" fontAlgn="base">
              <a:spcBef>
                <a:spcPct val="50000"/>
              </a:spcBef>
              <a:spcAft>
                <a:spcPct val="0"/>
              </a:spcAft>
            </a:pPr>
            <a:r>
              <a:rPr lang="en-US" sz="2400" b="1" i="1" dirty="0" smtClean="0">
                <a:solidFill>
                  <a:prstClr val="black"/>
                </a:solidFill>
              </a:rPr>
              <a:t>As Data Is Collected From System I.E. Data Is Generated From Helpdesk Ticketing Tool, So There Is No Need To Perform MSA</a:t>
            </a:r>
            <a:endParaRPr lang="en-US" sz="2400" b="1" i="1" dirty="0">
              <a:solidFill>
                <a:prstClr val="black"/>
              </a:solidFill>
            </a:endParaRPr>
          </a:p>
        </p:txBody>
      </p:sp>
    </p:spTree>
    <p:extLst>
      <p:ext uri="{BB962C8B-B14F-4D97-AF65-F5344CB8AC3E}">
        <p14:creationId xmlns:p14="http://schemas.microsoft.com/office/powerpoint/2010/main" val="2460332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16</a:t>
            </a:fld>
            <a:endParaRPr dirty="0">
              <a:solidFill>
                <a:srgbClr val="FFFFFF"/>
              </a:solidFill>
            </a:endParaRPr>
          </a:p>
        </p:txBody>
      </p:sp>
      <p:sp>
        <p:nvSpPr>
          <p:cNvPr id="99" name="Title 3"/>
          <p:cNvSpPr txBox="1">
            <a:spLocks/>
          </p:cNvSpPr>
          <p:nvPr/>
        </p:nvSpPr>
        <p:spPr>
          <a:xfrm>
            <a:off x="169063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List of Potential Causes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ext uri="{D42A27DB-BD31-4B8C-83A1-F6EECF244321}">
                <p14:modId xmlns:p14="http://schemas.microsoft.com/office/powerpoint/2010/main" val="2152657297"/>
              </p:ext>
            </p:extLst>
          </p:nvPr>
        </p:nvGraphicFramePr>
        <p:xfrm>
          <a:off x="809409" y="1045248"/>
          <a:ext cx="4918291" cy="5425524"/>
        </p:xfrm>
        <a:graphic>
          <a:graphicData uri="http://schemas.openxmlformats.org/drawingml/2006/table">
            <a:tbl>
              <a:tblPr/>
              <a:tblGrid>
                <a:gridCol w="677887">
                  <a:extLst>
                    <a:ext uri="{9D8B030D-6E8A-4147-A177-3AD203B41FA5}">
                      <a16:colId xmlns="" xmlns:a16="http://schemas.microsoft.com/office/drawing/2014/main" val="20000"/>
                    </a:ext>
                  </a:extLst>
                </a:gridCol>
                <a:gridCol w="4240404">
                  <a:extLst>
                    <a:ext uri="{9D8B030D-6E8A-4147-A177-3AD203B41FA5}">
                      <a16:colId xmlns="" xmlns:a16="http://schemas.microsoft.com/office/drawing/2014/main" val="20001"/>
                    </a:ext>
                  </a:extLst>
                </a:gridCol>
              </a:tblGrid>
              <a:tr h="417348">
                <a:tc>
                  <a:txBody>
                    <a:bodyPr/>
                    <a:lstStyle/>
                    <a:p>
                      <a:pPr algn="ctr" rtl="0" fontAlgn="ctr"/>
                      <a:r>
                        <a:rPr lang="en-US" sz="1600" b="1" i="0" u="none" strike="noStrike" dirty="0">
                          <a:solidFill>
                            <a:srgbClr val="FFFFFF"/>
                          </a:solidFill>
                          <a:effectLst/>
                          <a:latin typeface="Calibri" panose="020F0502020204030204" pitchFamily="34" charset="0"/>
                        </a:rPr>
                        <a:t>SR NO</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1600" b="1" i="0" u="none" strike="noStrike" dirty="0" smtClean="0">
                          <a:solidFill>
                            <a:srgbClr val="FFFFFF"/>
                          </a:solidFill>
                          <a:effectLst/>
                          <a:latin typeface="Calibri" panose="020F0502020204030204" pitchFamily="34" charset="0"/>
                        </a:rPr>
                        <a:t>13CAUSES</a:t>
                      </a:r>
                      <a:endParaRPr lang="en-US" sz="1600" b="1" i="0" u="none" strike="noStrike" dirty="0">
                        <a:solidFill>
                          <a:srgbClr val="FFFFFF"/>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1</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Shifts</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2</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Unplanned call fluctuations</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3</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Employee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4</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Educational background</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5</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Bodoni MT" panose="02070603080606020203" pitchFamily="18" charset="0"/>
                        </a:rPr>
                        <a:t>Gender</a:t>
                      </a:r>
                      <a:endParaRPr lang="en-US" sz="1600" b="1" i="0" u="none" strike="noStrike" dirty="0">
                        <a:solidFill>
                          <a:srgbClr val="000000"/>
                        </a:solidFill>
                        <a:effectLst/>
                        <a:latin typeface="Bodoni MT" panose="02070603080606020203" pitchFamily="18"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6</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Experience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7</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Calls Take Longer Than Expected</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8</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Long after call work (wrap-up) time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9</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Bodoni MT" panose="02070603080606020203" pitchFamily="18" charset="0"/>
                        </a:rPr>
                        <a:t>Server down issues</a:t>
                      </a:r>
                      <a:endParaRPr lang="en-US" sz="1600" b="1" i="0" u="none" strike="noStrike" dirty="0">
                        <a:solidFill>
                          <a:srgbClr val="000000"/>
                        </a:solidFill>
                        <a:effectLst/>
                        <a:latin typeface="Bodoni MT" panose="02070603080606020203" pitchFamily="18"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10</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Bodoni MT" panose="02070603080606020203" pitchFamily="18" charset="0"/>
                        </a:rPr>
                        <a:t>Lack of knowledge to resolve</a:t>
                      </a:r>
                      <a:endParaRPr lang="en-US" sz="1600" b="1" i="0" u="none" strike="noStrike" dirty="0">
                        <a:solidFill>
                          <a:srgbClr val="000000"/>
                        </a:solidFill>
                        <a:effectLst/>
                        <a:latin typeface="Bodoni MT" panose="02070603080606020203" pitchFamily="18"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11</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Lack of confidence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417348">
                <a:tc>
                  <a:txBody>
                    <a:bodyPr/>
                    <a:lstStyle/>
                    <a:p>
                      <a:pPr algn="ctr" rtl="0" fontAlgn="ctr"/>
                      <a:r>
                        <a:rPr lang="en-US" sz="1600" b="1" i="0" u="none" strike="noStrike" dirty="0" smtClean="0">
                          <a:solidFill>
                            <a:srgbClr val="000000"/>
                          </a:solidFill>
                          <a:effectLst/>
                          <a:latin typeface="Calibri" panose="020F0502020204030204" pitchFamily="34" charset="0"/>
                        </a:rPr>
                        <a:t>12</a:t>
                      </a:r>
                      <a:endParaRPr lang="en-US" sz="1600" b="1" i="0" u="none" strike="noStrike" dirty="0">
                        <a:solidFill>
                          <a:srgbClr val="000000"/>
                        </a:solidFill>
                        <a:effectLst/>
                        <a:latin typeface="Calibri" panose="020F0502020204030204" pitchFamily="34"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TL</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1865043"/>
              </p:ext>
            </p:extLst>
          </p:nvPr>
        </p:nvGraphicFramePr>
        <p:xfrm>
          <a:off x="6115421" y="1072027"/>
          <a:ext cx="4872603" cy="5391578"/>
        </p:xfrm>
        <a:graphic>
          <a:graphicData uri="http://schemas.openxmlformats.org/drawingml/2006/table">
            <a:tbl>
              <a:tblPr/>
              <a:tblGrid>
                <a:gridCol w="671590">
                  <a:extLst>
                    <a:ext uri="{9D8B030D-6E8A-4147-A177-3AD203B41FA5}">
                      <a16:colId xmlns="" xmlns:a16="http://schemas.microsoft.com/office/drawing/2014/main" val="20000"/>
                    </a:ext>
                  </a:extLst>
                </a:gridCol>
                <a:gridCol w="4201013">
                  <a:extLst>
                    <a:ext uri="{9D8B030D-6E8A-4147-A177-3AD203B41FA5}">
                      <a16:colId xmlns="" xmlns:a16="http://schemas.microsoft.com/office/drawing/2014/main" val="20001"/>
                    </a:ext>
                  </a:extLst>
                </a:gridCol>
              </a:tblGrid>
              <a:tr h="407472">
                <a:tc>
                  <a:txBody>
                    <a:bodyPr/>
                    <a:lstStyle/>
                    <a:p>
                      <a:pPr algn="ctr" rtl="0" fontAlgn="ctr"/>
                      <a:r>
                        <a:rPr lang="en-US" sz="1600" b="1" i="0" u="none" strike="noStrike" dirty="0">
                          <a:solidFill>
                            <a:srgbClr val="FFFFFF"/>
                          </a:solidFill>
                          <a:effectLst/>
                          <a:latin typeface="Calibri" panose="020F0502020204030204" pitchFamily="34" charset="0"/>
                        </a:rPr>
                        <a:t>SR NO</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1600" b="1" i="0" u="none" strike="noStrike" dirty="0">
                          <a:solidFill>
                            <a:srgbClr val="FFFFFF"/>
                          </a:solidFill>
                          <a:effectLst/>
                          <a:latin typeface="Calibri" panose="020F0502020204030204" pitchFamily="34" charset="0"/>
                        </a:rPr>
                        <a:t>CAUSES</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520659">
                <a:tc>
                  <a:txBody>
                    <a:bodyPr/>
                    <a:lstStyle/>
                    <a:p>
                      <a:pPr algn="ctr" rtl="0" fontAlgn="ctr"/>
                      <a:r>
                        <a:rPr lang="en-US" sz="1400" b="1" i="0" u="none" strike="noStrike" dirty="0" smtClean="0">
                          <a:solidFill>
                            <a:srgbClr val="000000"/>
                          </a:solidFill>
                          <a:effectLst/>
                          <a:latin typeface="Calibri" panose="020F0502020204030204" pitchFamily="34" charset="0"/>
                        </a:rPr>
                        <a:t>13</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Bodoni MT" panose="02070603080606020203" pitchFamily="18" charset="0"/>
                        </a:rPr>
                        <a:t>% Of  Rework Incidences In Given Day (% Of Total Rework Incidences / Total Requests Processed)</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14</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Unscheduled meeting on given day</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15</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 Unplanned leaves on given day</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16</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600" b="1" i="0" u="none" strike="noStrike" cap="none" dirty="0" smtClean="0">
                          <a:solidFill>
                            <a:srgbClr val="000000"/>
                          </a:solidFill>
                          <a:effectLst/>
                          <a:latin typeface="Bodoni MT" panose="02070603080606020203" pitchFamily="18" charset="0"/>
                          <a:ea typeface="+mn-ea"/>
                          <a:cs typeface="+mn-cs"/>
                          <a:sym typeface="Arial"/>
                        </a:rPr>
                        <a:t>Query Handling time (IN HRS)</a:t>
                      </a:r>
                      <a:endParaRPr lang="en-US" sz="1600" b="1" i="0" u="none" strike="noStrike" cap="none" dirty="0">
                        <a:solidFill>
                          <a:srgbClr val="000000"/>
                        </a:solidFill>
                        <a:effectLst/>
                        <a:latin typeface="Bodoni MT" panose="02070603080606020203" pitchFamily="18" charset="0"/>
                        <a:ea typeface="+mn-ea"/>
                        <a:cs typeface="+mn-cs"/>
                        <a:sym typeface="Arial"/>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88727">
                <a:tc>
                  <a:txBody>
                    <a:bodyPr/>
                    <a:lstStyle/>
                    <a:p>
                      <a:pPr algn="ctr" rtl="0" fontAlgn="ctr"/>
                      <a:r>
                        <a:rPr lang="en-US" sz="1400" b="1" i="0" u="none" strike="noStrike" dirty="0" smtClean="0">
                          <a:solidFill>
                            <a:srgbClr val="000000"/>
                          </a:solidFill>
                          <a:effectLst/>
                          <a:latin typeface="Calibri" panose="020F0502020204030204" pitchFamily="34" charset="0"/>
                        </a:rPr>
                        <a:t>17</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Unscheduled meeting on given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18</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Handling multiple task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19</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 Unplanned leaves on given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20</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No. Of  rework incidences in given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21</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Technical System issue</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22</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Unwillingness to work</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21</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Technical System issue</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22</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Unwillingness to work</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
        <p:nvSpPr>
          <p:cNvPr id="11" name="Rectangle 10"/>
          <p:cNvSpPr/>
          <p:nvPr/>
        </p:nvSpPr>
        <p:spPr>
          <a:xfrm>
            <a:off x="6981879" y="8111785"/>
            <a:ext cx="4854754" cy="5041594"/>
          </a:xfrm>
          <a:prstGeom prst="rect">
            <a:avLst/>
          </a:prstGeom>
          <a:solidFill>
            <a:schemeClr val="accent1">
              <a:alpha val="11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965453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2" name="Rectangle 11"/>
          <p:cNvSpPr/>
          <p:nvPr/>
        </p:nvSpPr>
        <p:spPr>
          <a:xfrm>
            <a:off x="6609143" y="1782500"/>
            <a:ext cx="1281965" cy="316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FF"/>
              </a:solidFill>
            </a:endParaRPr>
          </a:p>
        </p:txBody>
      </p:sp>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b="1">
                <a:solidFill>
                  <a:srgbClr val="FFFFFF"/>
                </a:solidFill>
              </a:rPr>
              <a:pPr/>
              <a:t>17</a:t>
            </a:fld>
            <a:endParaRPr b="1" dirty="0">
              <a:solidFill>
                <a:srgbClr val="FFFFFF"/>
              </a:solidFill>
            </a:endParaRPr>
          </a:p>
        </p:txBody>
      </p:sp>
      <p:sp>
        <p:nvSpPr>
          <p:cNvPr id="99" name="Title 3"/>
          <p:cNvSpPr txBox="1">
            <a:spLocks/>
          </p:cNvSpPr>
          <p:nvPr/>
        </p:nvSpPr>
        <p:spPr>
          <a:xfrm>
            <a:off x="585505" y="267919"/>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buClr>
                <a:srgbClr val="007BB9"/>
              </a:buClr>
            </a:pPr>
            <a:r>
              <a:rPr lang="en-US" sz="3600" b="1" dirty="0">
                <a:solidFill>
                  <a:srgbClr val="007BB9"/>
                </a:solidFill>
              </a:rPr>
              <a:t>Ishikawa / Fishbone/ Cause &amp; Effect Diagram</a:t>
            </a:r>
          </a:p>
        </p:txBody>
      </p:sp>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8" name="Picture 2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pic>
        <p:nvPicPr>
          <p:cNvPr id="29" name="Picture 28"/>
          <p:cNvPicPr>
            <a:picLocks noChangeAspect="1"/>
          </p:cNvPicPr>
          <p:nvPr/>
        </p:nvPicPr>
        <p:blipFill>
          <a:blip r:embed="rId4"/>
          <a:stretch>
            <a:fillRect/>
          </a:stretch>
        </p:blipFill>
        <p:spPr>
          <a:xfrm>
            <a:off x="494072" y="983908"/>
            <a:ext cx="11684033" cy="5459309"/>
          </a:xfrm>
          <a:prstGeom prst="rect">
            <a:avLst/>
          </a:prstGeom>
        </p:spPr>
      </p:pic>
      <p:sp>
        <p:nvSpPr>
          <p:cNvPr id="43" name="TextBox 42"/>
          <p:cNvSpPr txBox="1"/>
          <p:nvPr/>
        </p:nvSpPr>
        <p:spPr>
          <a:xfrm>
            <a:off x="10511766" y="3369339"/>
            <a:ext cx="2918475" cy="276999"/>
          </a:xfrm>
          <a:prstGeom prst="rect">
            <a:avLst/>
          </a:prstGeom>
          <a:noFill/>
        </p:spPr>
        <p:txBody>
          <a:bodyPr wrap="square" rtlCol="0">
            <a:spAutoFit/>
          </a:bodyPr>
          <a:lstStyle/>
          <a:p>
            <a:r>
              <a:rPr lang="en-US" sz="1200" b="1" dirty="0" smtClean="0">
                <a:solidFill>
                  <a:srgbClr val="3A3F50"/>
                </a:solidFill>
                <a:latin typeface="Arial Black" panose="020B0A04020102020204" pitchFamily="34" charset="0"/>
              </a:rPr>
              <a:t>)</a:t>
            </a:r>
            <a:endParaRPr lang="en-US" sz="1200" b="1" dirty="0">
              <a:solidFill>
                <a:srgbClr val="3A3F50"/>
              </a:solidFill>
              <a:latin typeface="Arial Black" panose="020B0A04020102020204" pitchFamily="34" charset="0"/>
            </a:endParaRPr>
          </a:p>
        </p:txBody>
      </p:sp>
      <p:sp>
        <p:nvSpPr>
          <p:cNvPr id="32" name="Rounded Rectangle 31"/>
          <p:cNvSpPr/>
          <p:nvPr/>
        </p:nvSpPr>
        <p:spPr>
          <a:xfrm>
            <a:off x="10777327" y="3347181"/>
            <a:ext cx="1339697" cy="490651"/>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FF"/>
              </a:solidFill>
            </a:endParaRPr>
          </a:p>
        </p:txBody>
      </p:sp>
      <p:sp>
        <p:nvSpPr>
          <p:cNvPr id="33" name="Rounded Rectangle 32"/>
          <p:cNvSpPr/>
          <p:nvPr/>
        </p:nvSpPr>
        <p:spPr>
          <a:xfrm>
            <a:off x="6648712" y="1762077"/>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4" name="Rounded Rectangle 33"/>
          <p:cNvSpPr/>
          <p:nvPr/>
        </p:nvSpPr>
        <p:spPr>
          <a:xfrm>
            <a:off x="4709947" y="1748120"/>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6" name="Rounded Rectangle 35"/>
          <p:cNvSpPr/>
          <p:nvPr/>
        </p:nvSpPr>
        <p:spPr>
          <a:xfrm>
            <a:off x="2575682" y="1760634"/>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7" name="Rounded Rectangle 36"/>
          <p:cNvSpPr/>
          <p:nvPr/>
        </p:nvSpPr>
        <p:spPr>
          <a:xfrm>
            <a:off x="2575681" y="5358711"/>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8" name="Rounded Rectangle 37"/>
          <p:cNvSpPr/>
          <p:nvPr/>
        </p:nvSpPr>
        <p:spPr>
          <a:xfrm>
            <a:off x="4643395" y="5359072"/>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9" name="Rounded Rectangle 38"/>
          <p:cNvSpPr/>
          <p:nvPr/>
        </p:nvSpPr>
        <p:spPr>
          <a:xfrm>
            <a:off x="6682750" y="5360349"/>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 name="Rectangle 2"/>
          <p:cNvSpPr/>
          <p:nvPr/>
        </p:nvSpPr>
        <p:spPr>
          <a:xfrm>
            <a:off x="7725186" y="2127400"/>
            <a:ext cx="2270172" cy="307777"/>
          </a:xfrm>
          <a:prstGeom prst="rect">
            <a:avLst/>
          </a:prstGeom>
        </p:spPr>
        <p:txBody>
          <a:bodyPr wrap="none">
            <a:spAutoFit/>
          </a:bodyPr>
          <a:lstStyle/>
          <a:p>
            <a:pPr algn="ctr" fontAlgn="ctr"/>
            <a:r>
              <a:rPr lang="en-US" sz="1400" b="1" dirty="0">
                <a:solidFill>
                  <a:srgbClr val="000000"/>
                </a:solidFill>
              </a:rPr>
              <a:t>Educational background</a:t>
            </a:r>
          </a:p>
        </p:txBody>
      </p:sp>
      <p:sp>
        <p:nvSpPr>
          <p:cNvPr id="6" name="TextBox 5"/>
          <p:cNvSpPr txBox="1"/>
          <p:nvPr/>
        </p:nvSpPr>
        <p:spPr>
          <a:xfrm>
            <a:off x="804984" y="2615084"/>
            <a:ext cx="3055645" cy="307777"/>
          </a:xfrm>
          <a:prstGeom prst="rect">
            <a:avLst/>
          </a:prstGeom>
          <a:noFill/>
        </p:spPr>
        <p:txBody>
          <a:bodyPr wrap="none" rtlCol="0">
            <a:spAutoFit/>
          </a:bodyPr>
          <a:lstStyle/>
          <a:p>
            <a:r>
              <a:rPr lang="en-US" sz="1400" b="1" dirty="0">
                <a:solidFill>
                  <a:srgbClr val="000000"/>
                </a:solidFill>
                <a:sym typeface="Arial"/>
              </a:rPr>
              <a:t>% Unplanned leaves on given </a:t>
            </a:r>
            <a:r>
              <a:rPr lang="en-US" sz="1400" b="1" dirty="0" smtClean="0">
                <a:solidFill>
                  <a:srgbClr val="000000"/>
                </a:solidFill>
                <a:sym typeface="Arial"/>
              </a:rPr>
              <a:t>day</a:t>
            </a:r>
            <a:endParaRPr lang="en-US" sz="1400" b="1" dirty="0">
              <a:solidFill>
                <a:srgbClr val="000000"/>
              </a:solidFill>
              <a:sym typeface="Arial"/>
            </a:endParaRPr>
          </a:p>
        </p:txBody>
      </p:sp>
      <p:sp>
        <p:nvSpPr>
          <p:cNvPr id="7" name="TextBox 6"/>
          <p:cNvSpPr txBox="1"/>
          <p:nvPr/>
        </p:nvSpPr>
        <p:spPr>
          <a:xfrm>
            <a:off x="1687842" y="3061562"/>
            <a:ext cx="2313454" cy="307777"/>
          </a:xfrm>
          <a:prstGeom prst="rect">
            <a:avLst/>
          </a:prstGeom>
          <a:noFill/>
        </p:spPr>
        <p:txBody>
          <a:bodyPr wrap="none" rtlCol="0">
            <a:spAutoFit/>
          </a:bodyPr>
          <a:lstStyle/>
          <a:p>
            <a:r>
              <a:rPr lang="en-US" sz="1400" b="1" dirty="0">
                <a:solidFill>
                  <a:srgbClr val="000000"/>
                </a:solidFill>
              </a:rPr>
              <a:t>% </a:t>
            </a:r>
            <a:r>
              <a:rPr lang="en-US" sz="1400" b="1" dirty="0" smtClean="0">
                <a:solidFill>
                  <a:srgbClr val="000000"/>
                </a:solidFill>
              </a:rPr>
              <a:t>Of Rework </a:t>
            </a:r>
            <a:r>
              <a:rPr lang="en-US" sz="1400" b="1" dirty="0">
                <a:solidFill>
                  <a:srgbClr val="000000"/>
                </a:solidFill>
              </a:rPr>
              <a:t>Incidences </a:t>
            </a:r>
            <a:endParaRPr lang="en-IN" sz="1400" dirty="0"/>
          </a:p>
        </p:txBody>
      </p:sp>
      <p:sp>
        <p:nvSpPr>
          <p:cNvPr id="8" name="TextBox 7"/>
          <p:cNvSpPr txBox="1"/>
          <p:nvPr/>
        </p:nvSpPr>
        <p:spPr>
          <a:xfrm>
            <a:off x="1634065" y="4227740"/>
            <a:ext cx="2189510" cy="307777"/>
          </a:xfrm>
          <a:prstGeom prst="rect">
            <a:avLst/>
          </a:prstGeom>
          <a:noFill/>
        </p:spPr>
        <p:txBody>
          <a:bodyPr wrap="none" rtlCol="0">
            <a:spAutoFit/>
          </a:bodyPr>
          <a:lstStyle/>
          <a:p>
            <a:r>
              <a:rPr lang="en-US" sz="1400" b="1" dirty="0">
                <a:solidFill>
                  <a:srgbClr val="000000"/>
                </a:solidFill>
              </a:rPr>
              <a:t>Technical System </a:t>
            </a:r>
            <a:r>
              <a:rPr lang="en-US" sz="1400" b="1" dirty="0" smtClean="0">
                <a:solidFill>
                  <a:srgbClr val="000000"/>
                </a:solidFill>
              </a:rPr>
              <a:t>issue</a:t>
            </a:r>
            <a:endParaRPr lang="en-US" sz="1400" b="1" dirty="0">
              <a:solidFill>
                <a:srgbClr val="000000"/>
              </a:solidFill>
            </a:endParaRPr>
          </a:p>
        </p:txBody>
      </p:sp>
      <p:sp>
        <p:nvSpPr>
          <p:cNvPr id="10" name="TextBox 9"/>
          <p:cNvSpPr txBox="1"/>
          <p:nvPr/>
        </p:nvSpPr>
        <p:spPr>
          <a:xfrm>
            <a:off x="3179032" y="3837832"/>
            <a:ext cx="681597" cy="307777"/>
          </a:xfrm>
          <a:prstGeom prst="rect">
            <a:avLst/>
          </a:prstGeom>
          <a:noFill/>
        </p:spPr>
        <p:txBody>
          <a:bodyPr wrap="none" rtlCol="0">
            <a:spAutoFit/>
          </a:bodyPr>
          <a:lstStyle/>
          <a:p>
            <a:r>
              <a:rPr lang="en-US" sz="1400" b="1" dirty="0" smtClean="0">
                <a:solidFill>
                  <a:srgbClr val="000000"/>
                </a:solidFill>
              </a:rPr>
              <a:t>Shifts</a:t>
            </a:r>
            <a:endParaRPr lang="en-US" sz="1400" b="1" dirty="0">
              <a:solidFill>
                <a:srgbClr val="000000"/>
              </a:solidFill>
            </a:endParaRPr>
          </a:p>
        </p:txBody>
      </p:sp>
      <p:sp>
        <p:nvSpPr>
          <p:cNvPr id="11" name="TextBox 10"/>
          <p:cNvSpPr txBox="1"/>
          <p:nvPr/>
        </p:nvSpPr>
        <p:spPr>
          <a:xfrm>
            <a:off x="492638" y="2215485"/>
            <a:ext cx="3183885" cy="307777"/>
          </a:xfrm>
          <a:prstGeom prst="rect">
            <a:avLst/>
          </a:prstGeom>
          <a:noFill/>
        </p:spPr>
        <p:txBody>
          <a:bodyPr wrap="none" rtlCol="0">
            <a:spAutoFit/>
          </a:bodyPr>
          <a:lstStyle/>
          <a:p>
            <a:r>
              <a:rPr lang="en-US" sz="1400" b="1" dirty="0">
                <a:solidFill>
                  <a:srgbClr val="000000"/>
                </a:solidFill>
                <a:sym typeface="Arial"/>
              </a:rPr>
              <a:t>Unscheduled meeting on given </a:t>
            </a:r>
            <a:r>
              <a:rPr lang="en-US" sz="1400" b="1" dirty="0" smtClean="0">
                <a:solidFill>
                  <a:srgbClr val="000000"/>
                </a:solidFill>
                <a:sym typeface="Arial"/>
              </a:rPr>
              <a:t>day</a:t>
            </a:r>
            <a:endParaRPr lang="en-US" sz="1400" b="1" dirty="0">
              <a:solidFill>
                <a:srgbClr val="000000"/>
              </a:solidFill>
              <a:sym typeface="Arial"/>
            </a:endParaRPr>
          </a:p>
        </p:txBody>
      </p:sp>
      <p:sp>
        <p:nvSpPr>
          <p:cNvPr id="14" name="TextBox 13"/>
          <p:cNvSpPr txBox="1"/>
          <p:nvPr/>
        </p:nvSpPr>
        <p:spPr>
          <a:xfrm>
            <a:off x="5916234" y="2148078"/>
            <a:ext cx="1802096" cy="307777"/>
          </a:xfrm>
          <a:prstGeom prst="rect">
            <a:avLst/>
          </a:prstGeom>
          <a:noFill/>
        </p:spPr>
        <p:txBody>
          <a:bodyPr wrap="none" rtlCol="0">
            <a:spAutoFit/>
          </a:bodyPr>
          <a:lstStyle/>
          <a:p>
            <a:r>
              <a:rPr lang="en-US" sz="1400" b="1" dirty="0">
                <a:solidFill>
                  <a:srgbClr val="000000"/>
                </a:solidFill>
              </a:rPr>
              <a:t>Lack of </a:t>
            </a:r>
            <a:r>
              <a:rPr lang="en-US" sz="1400" b="1" dirty="0" smtClean="0">
                <a:solidFill>
                  <a:srgbClr val="000000"/>
                </a:solidFill>
              </a:rPr>
              <a:t>confidence</a:t>
            </a:r>
            <a:endParaRPr lang="en-US" sz="1400" b="1" dirty="0">
              <a:solidFill>
                <a:srgbClr val="000000"/>
              </a:solidFill>
            </a:endParaRPr>
          </a:p>
        </p:txBody>
      </p:sp>
      <p:sp>
        <p:nvSpPr>
          <p:cNvPr id="15" name="TextBox 14"/>
          <p:cNvSpPr txBox="1"/>
          <p:nvPr/>
        </p:nvSpPr>
        <p:spPr>
          <a:xfrm>
            <a:off x="7834430" y="2474009"/>
            <a:ext cx="2677336" cy="307777"/>
          </a:xfrm>
          <a:prstGeom prst="rect">
            <a:avLst/>
          </a:prstGeom>
          <a:noFill/>
        </p:spPr>
        <p:txBody>
          <a:bodyPr wrap="none" rtlCol="0">
            <a:spAutoFit/>
          </a:bodyPr>
          <a:lstStyle/>
          <a:p>
            <a:r>
              <a:rPr lang="en-US" sz="1400" b="1" dirty="0">
                <a:solidFill>
                  <a:srgbClr val="000000"/>
                </a:solidFill>
              </a:rPr>
              <a:t>Lack of knowledge to </a:t>
            </a:r>
            <a:r>
              <a:rPr lang="en-US" sz="1400" b="1" dirty="0" smtClean="0">
                <a:solidFill>
                  <a:srgbClr val="000000"/>
                </a:solidFill>
              </a:rPr>
              <a:t>resolve</a:t>
            </a:r>
            <a:endParaRPr lang="en-US" sz="1400" b="1" dirty="0">
              <a:solidFill>
                <a:srgbClr val="000000"/>
              </a:solidFill>
            </a:endParaRPr>
          </a:p>
        </p:txBody>
      </p:sp>
      <p:sp>
        <p:nvSpPr>
          <p:cNvPr id="16" name="TextBox 15"/>
          <p:cNvSpPr txBox="1"/>
          <p:nvPr/>
        </p:nvSpPr>
        <p:spPr>
          <a:xfrm>
            <a:off x="6802662" y="2483924"/>
            <a:ext cx="1031051" cy="307777"/>
          </a:xfrm>
          <a:prstGeom prst="rect">
            <a:avLst/>
          </a:prstGeom>
          <a:noFill/>
        </p:spPr>
        <p:txBody>
          <a:bodyPr wrap="none" rtlCol="0">
            <a:spAutoFit/>
          </a:bodyPr>
          <a:lstStyle/>
          <a:p>
            <a:r>
              <a:rPr lang="en-US" sz="1400" b="1" dirty="0" smtClean="0">
                <a:solidFill>
                  <a:srgbClr val="000000"/>
                </a:solidFill>
              </a:rPr>
              <a:t>Employee</a:t>
            </a:r>
            <a:endParaRPr lang="en-US" sz="1400" b="1" dirty="0">
              <a:solidFill>
                <a:srgbClr val="000000"/>
              </a:solidFill>
            </a:endParaRPr>
          </a:p>
        </p:txBody>
      </p:sp>
      <p:sp>
        <p:nvSpPr>
          <p:cNvPr id="17" name="TextBox 16"/>
          <p:cNvSpPr txBox="1"/>
          <p:nvPr/>
        </p:nvSpPr>
        <p:spPr>
          <a:xfrm>
            <a:off x="6949644" y="2833627"/>
            <a:ext cx="1140056" cy="307777"/>
          </a:xfrm>
          <a:prstGeom prst="rect">
            <a:avLst/>
          </a:prstGeom>
          <a:noFill/>
        </p:spPr>
        <p:txBody>
          <a:bodyPr wrap="none" rtlCol="0">
            <a:spAutoFit/>
          </a:bodyPr>
          <a:lstStyle/>
          <a:p>
            <a:r>
              <a:rPr lang="en-US" sz="1400" b="1" dirty="0" smtClean="0">
                <a:solidFill>
                  <a:srgbClr val="000000"/>
                </a:solidFill>
              </a:rPr>
              <a:t>Experience</a:t>
            </a:r>
            <a:endParaRPr lang="en-US" sz="1400" b="1" dirty="0">
              <a:solidFill>
                <a:srgbClr val="000000"/>
              </a:solidFill>
            </a:endParaRPr>
          </a:p>
        </p:txBody>
      </p:sp>
      <p:sp>
        <p:nvSpPr>
          <p:cNvPr id="18" name="TextBox 17"/>
          <p:cNvSpPr txBox="1"/>
          <p:nvPr/>
        </p:nvSpPr>
        <p:spPr>
          <a:xfrm>
            <a:off x="8060899" y="2833627"/>
            <a:ext cx="2073003" cy="307777"/>
          </a:xfrm>
          <a:prstGeom prst="rect">
            <a:avLst/>
          </a:prstGeom>
          <a:noFill/>
        </p:spPr>
        <p:txBody>
          <a:bodyPr wrap="none" rtlCol="0">
            <a:spAutoFit/>
          </a:bodyPr>
          <a:lstStyle/>
          <a:p>
            <a:r>
              <a:rPr lang="en-US" sz="1400" b="1" dirty="0">
                <a:solidFill>
                  <a:srgbClr val="000000"/>
                </a:solidFill>
              </a:rPr>
              <a:t>Unwillingness to </a:t>
            </a:r>
            <a:r>
              <a:rPr lang="en-US" sz="1400" b="1" dirty="0" smtClean="0">
                <a:solidFill>
                  <a:srgbClr val="000000"/>
                </a:solidFill>
              </a:rPr>
              <a:t>work</a:t>
            </a:r>
            <a:endParaRPr lang="en-US" sz="1400" b="1" dirty="0">
              <a:solidFill>
                <a:srgbClr val="000000"/>
              </a:solidFill>
            </a:endParaRPr>
          </a:p>
        </p:txBody>
      </p:sp>
      <p:sp>
        <p:nvSpPr>
          <p:cNvPr id="20" name="TextBox 19"/>
          <p:cNvSpPr txBox="1"/>
          <p:nvPr/>
        </p:nvSpPr>
        <p:spPr>
          <a:xfrm>
            <a:off x="7319465" y="3153242"/>
            <a:ext cx="811441" cy="307777"/>
          </a:xfrm>
          <a:prstGeom prst="rect">
            <a:avLst/>
          </a:prstGeom>
          <a:noFill/>
        </p:spPr>
        <p:txBody>
          <a:bodyPr wrap="none" rtlCol="0">
            <a:spAutoFit/>
          </a:bodyPr>
          <a:lstStyle/>
          <a:p>
            <a:r>
              <a:rPr lang="en-US" sz="1400" b="1" dirty="0" smtClean="0">
                <a:solidFill>
                  <a:srgbClr val="000000"/>
                </a:solidFill>
              </a:rPr>
              <a:t>Gender</a:t>
            </a:r>
            <a:endParaRPr lang="en-US" sz="1400" b="1" dirty="0">
              <a:solidFill>
                <a:srgbClr val="000000"/>
              </a:solidFill>
            </a:endParaRPr>
          </a:p>
        </p:txBody>
      </p:sp>
      <p:sp>
        <p:nvSpPr>
          <p:cNvPr id="21" name="TextBox 20"/>
          <p:cNvSpPr txBox="1"/>
          <p:nvPr/>
        </p:nvSpPr>
        <p:spPr>
          <a:xfrm>
            <a:off x="8241475" y="3169473"/>
            <a:ext cx="399468" cy="307777"/>
          </a:xfrm>
          <a:prstGeom prst="rect">
            <a:avLst/>
          </a:prstGeom>
          <a:noFill/>
        </p:spPr>
        <p:txBody>
          <a:bodyPr wrap="none" rtlCol="0">
            <a:spAutoFit/>
          </a:bodyPr>
          <a:lstStyle/>
          <a:p>
            <a:r>
              <a:rPr lang="en-US" sz="1400" b="1" dirty="0" smtClean="0">
                <a:solidFill>
                  <a:srgbClr val="000000"/>
                </a:solidFill>
              </a:rPr>
              <a:t>TL</a:t>
            </a:r>
            <a:endParaRPr lang="en-US" sz="1400" b="1" dirty="0">
              <a:solidFill>
                <a:srgbClr val="000000"/>
              </a:solidFill>
            </a:endParaRPr>
          </a:p>
        </p:txBody>
      </p:sp>
      <p:sp>
        <p:nvSpPr>
          <p:cNvPr id="22" name="TextBox 21"/>
          <p:cNvSpPr txBox="1"/>
          <p:nvPr/>
        </p:nvSpPr>
        <p:spPr>
          <a:xfrm>
            <a:off x="8130906" y="3919963"/>
            <a:ext cx="1866217" cy="307777"/>
          </a:xfrm>
          <a:prstGeom prst="rect">
            <a:avLst/>
          </a:prstGeom>
          <a:noFill/>
        </p:spPr>
        <p:txBody>
          <a:bodyPr wrap="none" rtlCol="0">
            <a:spAutoFit/>
          </a:bodyPr>
          <a:lstStyle/>
          <a:p>
            <a:r>
              <a:rPr lang="en-US" sz="1400" b="1" dirty="0">
                <a:solidFill>
                  <a:srgbClr val="000000"/>
                </a:solidFill>
              </a:rPr>
              <a:t>Server down </a:t>
            </a:r>
            <a:r>
              <a:rPr lang="en-US" sz="1400" b="1" dirty="0" smtClean="0">
                <a:solidFill>
                  <a:srgbClr val="000000"/>
                </a:solidFill>
              </a:rPr>
              <a:t>issues</a:t>
            </a:r>
            <a:endParaRPr lang="en-US" sz="1400" b="1" dirty="0">
              <a:solidFill>
                <a:srgbClr val="000000"/>
              </a:solidFill>
            </a:endParaRPr>
          </a:p>
        </p:txBody>
      </p:sp>
      <p:sp>
        <p:nvSpPr>
          <p:cNvPr id="23" name="TextBox 22"/>
          <p:cNvSpPr txBox="1"/>
          <p:nvPr/>
        </p:nvSpPr>
        <p:spPr>
          <a:xfrm>
            <a:off x="5756542" y="4481525"/>
            <a:ext cx="2092239" cy="307777"/>
          </a:xfrm>
          <a:prstGeom prst="rect">
            <a:avLst/>
          </a:prstGeom>
          <a:noFill/>
        </p:spPr>
        <p:txBody>
          <a:bodyPr wrap="none" rtlCol="0">
            <a:spAutoFit/>
          </a:bodyPr>
          <a:lstStyle/>
          <a:p>
            <a:r>
              <a:rPr lang="en-US" sz="1400" b="1" dirty="0">
                <a:solidFill>
                  <a:srgbClr val="000000"/>
                </a:solidFill>
                <a:sym typeface="Arial"/>
              </a:rPr>
              <a:t>Handling multiple </a:t>
            </a:r>
            <a:r>
              <a:rPr lang="en-US" sz="1400" b="1" dirty="0" smtClean="0">
                <a:solidFill>
                  <a:srgbClr val="000000"/>
                </a:solidFill>
                <a:sym typeface="Arial"/>
              </a:rPr>
              <a:t>task</a:t>
            </a:r>
            <a:endParaRPr lang="en-US" sz="1400" b="1" dirty="0">
              <a:solidFill>
                <a:srgbClr val="000000"/>
              </a:solidFill>
              <a:sym typeface="Arial"/>
            </a:endParaRPr>
          </a:p>
        </p:txBody>
      </p:sp>
      <p:sp>
        <p:nvSpPr>
          <p:cNvPr id="24" name="TextBox 23"/>
          <p:cNvSpPr txBox="1"/>
          <p:nvPr/>
        </p:nvSpPr>
        <p:spPr>
          <a:xfrm>
            <a:off x="6088792" y="3881573"/>
            <a:ext cx="1984839" cy="307777"/>
          </a:xfrm>
          <a:prstGeom prst="rect">
            <a:avLst/>
          </a:prstGeom>
          <a:noFill/>
        </p:spPr>
        <p:txBody>
          <a:bodyPr wrap="none" rtlCol="0">
            <a:spAutoFit/>
          </a:bodyPr>
          <a:lstStyle/>
          <a:p>
            <a:r>
              <a:rPr lang="en-US" sz="1400" b="1" dirty="0">
                <a:solidFill>
                  <a:srgbClr val="000000"/>
                </a:solidFill>
                <a:sym typeface="Arial"/>
              </a:rPr>
              <a:t>Query Handling </a:t>
            </a:r>
            <a:r>
              <a:rPr lang="en-US" sz="1400" b="1" dirty="0" smtClean="0">
                <a:solidFill>
                  <a:srgbClr val="000000"/>
                </a:solidFill>
                <a:sym typeface="Arial"/>
              </a:rPr>
              <a:t>time</a:t>
            </a:r>
            <a:endParaRPr lang="en-US" sz="1400" b="1" dirty="0">
              <a:solidFill>
                <a:srgbClr val="000000"/>
              </a:solidFill>
              <a:sym typeface="Arial"/>
            </a:endParaRPr>
          </a:p>
        </p:txBody>
      </p:sp>
      <p:sp>
        <p:nvSpPr>
          <p:cNvPr id="25" name="TextBox 24"/>
          <p:cNvSpPr txBox="1"/>
          <p:nvPr/>
        </p:nvSpPr>
        <p:spPr>
          <a:xfrm>
            <a:off x="7891108" y="4484533"/>
            <a:ext cx="2517036" cy="307777"/>
          </a:xfrm>
          <a:prstGeom prst="rect">
            <a:avLst/>
          </a:prstGeom>
          <a:noFill/>
        </p:spPr>
        <p:txBody>
          <a:bodyPr wrap="none" rtlCol="0">
            <a:spAutoFit/>
          </a:bodyPr>
          <a:lstStyle/>
          <a:p>
            <a:r>
              <a:rPr lang="en-US" sz="1400" b="1" dirty="0">
                <a:solidFill>
                  <a:srgbClr val="000000"/>
                </a:solidFill>
              </a:rPr>
              <a:t>Unplanned call </a:t>
            </a:r>
            <a:r>
              <a:rPr lang="en-US" sz="1400" b="1" dirty="0" smtClean="0">
                <a:solidFill>
                  <a:srgbClr val="000000"/>
                </a:solidFill>
              </a:rPr>
              <a:t>fluctuations</a:t>
            </a:r>
            <a:endParaRPr lang="en-US" sz="1400" b="1" dirty="0">
              <a:solidFill>
                <a:srgbClr val="000000"/>
              </a:solidFill>
            </a:endParaRPr>
          </a:p>
        </p:txBody>
      </p:sp>
      <p:sp>
        <p:nvSpPr>
          <p:cNvPr id="26" name="TextBox 25"/>
          <p:cNvSpPr txBox="1"/>
          <p:nvPr/>
        </p:nvSpPr>
        <p:spPr>
          <a:xfrm>
            <a:off x="4463405" y="3837832"/>
            <a:ext cx="1711815" cy="523220"/>
          </a:xfrm>
          <a:prstGeom prst="rect">
            <a:avLst/>
          </a:prstGeom>
          <a:noFill/>
        </p:spPr>
        <p:txBody>
          <a:bodyPr wrap="none" rtlCol="0">
            <a:spAutoFit/>
          </a:bodyPr>
          <a:lstStyle/>
          <a:p>
            <a:r>
              <a:rPr lang="en-US" sz="1400" b="1" dirty="0">
                <a:solidFill>
                  <a:srgbClr val="000000"/>
                </a:solidFill>
              </a:rPr>
              <a:t>Calls Take </a:t>
            </a:r>
            <a:r>
              <a:rPr lang="en-US" sz="1400" b="1" dirty="0" smtClean="0">
                <a:solidFill>
                  <a:srgbClr val="000000"/>
                </a:solidFill>
              </a:rPr>
              <a:t>Longer</a:t>
            </a:r>
          </a:p>
          <a:p>
            <a:r>
              <a:rPr lang="en-US" sz="1400" b="1" dirty="0" smtClean="0">
                <a:solidFill>
                  <a:srgbClr val="000000"/>
                </a:solidFill>
              </a:rPr>
              <a:t>Than Expected</a:t>
            </a:r>
            <a:endParaRPr lang="en-US" sz="1400" b="1" dirty="0">
              <a:solidFill>
                <a:srgbClr val="000000"/>
              </a:solidFill>
            </a:endParaRPr>
          </a:p>
        </p:txBody>
      </p:sp>
      <p:sp>
        <p:nvSpPr>
          <p:cNvPr id="27" name="TextBox 26"/>
          <p:cNvSpPr txBox="1"/>
          <p:nvPr/>
        </p:nvSpPr>
        <p:spPr>
          <a:xfrm>
            <a:off x="4031741" y="4423894"/>
            <a:ext cx="1874231" cy="523220"/>
          </a:xfrm>
          <a:prstGeom prst="rect">
            <a:avLst/>
          </a:prstGeom>
          <a:noFill/>
        </p:spPr>
        <p:txBody>
          <a:bodyPr wrap="none" rtlCol="0">
            <a:spAutoFit/>
          </a:bodyPr>
          <a:lstStyle/>
          <a:p>
            <a:r>
              <a:rPr lang="en-US" sz="1400" b="1" dirty="0">
                <a:solidFill>
                  <a:srgbClr val="000000"/>
                </a:solidFill>
              </a:rPr>
              <a:t>Long after </a:t>
            </a:r>
            <a:r>
              <a:rPr lang="en-US" sz="1400" b="1" dirty="0" smtClean="0">
                <a:solidFill>
                  <a:srgbClr val="000000"/>
                </a:solidFill>
              </a:rPr>
              <a:t>call work</a:t>
            </a:r>
          </a:p>
          <a:p>
            <a:r>
              <a:rPr lang="en-US" sz="1400" b="1" dirty="0" smtClean="0">
                <a:solidFill>
                  <a:srgbClr val="000000"/>
                </a:solidFill>
              </a:rPr>
              <a:t>(</a:t>
            </a:r>
            <a:r>
              <a:rPr lang="en-US" sz="1400" b="1" dirty="0">
                <a:solidFill>
                  <a:srgbClr val="000000"/>
                </a:solidFill>
              </a:rPr>
              <a:t>wrap-up) </a:t>
            </a:r>
            <a:r>
              <a:rPr lang="en-US" sz="1400" b="1" dirty="0" smtClean="0">
                <a:solidFill>
                  <a:srgbClr val="000000"/>
                </a:solidFill>
              </a:rPr>
              <a:t>time</a:t>
            </a:r>
            <a:endParaRPr lang="en-US" sz="1400" b="1" dirty="0">
              <a:solidFill>
                <a:srgbClr val="000000"/>
              </a:solidFill>
            </a:endParaRPr>
          </a:p>
        </p:txBody>
      </p:sp>
      <p:sp>
        <p:nvSpPr>
          <p:cNvPr id="30" name="TextBox 29"/>
          <p:cNvSpPr txBox="1"/>
          <p:nvPr/>
        </p:nvSpPr>
        <p:spPr>
          <a:xfrm>
            <a:off x="10788811" y="3425748"/>
            <a:ext cx="1352422" cy="338554"/>
          </a:xfrm>
          <a:prstGeom prst="rect">
            <a:avLst/>
          </a:prstGeom>
          <a:noFill/>
        </p:spPr>
        <p:txBody>
          <a:bodyPr wrap="none" rtlCol="0">
            <a:spAutoFit/>
          </a:bodyPr>
          <a:lstStyle/>
          <a:p>
            <a:r>
              <a:rPr lang="en-IN" sz="1600" b="1" dirty="0" smtClean="0"/>
              <a:t>CSAT Score</a:t>
            </a:r>
            <a:endParaRPr lang="en-IN" sz="1600" b="1" dirty="0"/>
          </a:p>
        </p:txBody>
      </p:sp>
    </p:spTree>
    <p:extLst>
      <p:ext uri="{BB962C8B-B14F-4D97-AF65-F5344CB8AC3E}">
        <p14:creationId xmlns:p14="http://schemas.microsoft.com/office/powerpoint/2010/main" val="181011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18</a:t>
            </a:fld>
            <a:endParaRPr>
              <a:solidFill>
                <a:srgbClr val="FFFFFF"/>
              </a:solidFill>
            </a:endParaRPr>
          </a:p>
        </p:txBody>
      </p:sp>
      <p:sp>
        <p:nvSpPr>
          <p:cNvPr id="99" name="Title 3"/>
          <p:cNvSpPr txBox="1">
            <a:spLocks/>
          </p:cNvSpPr>
          <p:nvPr/>
        </p:nvSpPr>
        <p:spPr>
          <a:xfrm>
            <a:off x="1717714" y="6804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C-I MATRIX</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nvPr>
        </p:nvGraphicFramePr>
        <p:xfrm>
          <a:off x="609601" y="1186742"/>
          <a:ext cx="10922432" cy="4995591"/>
        </p:xfrm>
        <a:graphic>
          <a:graphicData uri="http://schemas.openxmlformats.org/drawingml/2006/table">
            <a:tbl>
              <a:tblPr/>
              <a:tblGrid>
                <a:gridCol w="718926">
                  <a:extLst>
                    <a:ext uri="{9D8B030D-6E8A-4147-A177-3AD203B41FA5}">
                      <a16:colId xmlns="" xmlns:a16="http://schemas.microsoft.com/office/drawing/2014/main" val="20000"/>
                    </a:ext>
                  </a:extLst>
                </a:gridCol>
                <a:gridCol w="3023555">
                  <a:extLst>
                    <a:ext uri="{9D8B030D-6E8A-4147-A177-3AD203B41FA5}">
                      <a16:colId xmlns="" xmlns:a16="http://schemas.microsoft.com/office/drawing/2014/main" val="20001"/>
                    </a:ext>
                  </a:extLst>
                </a:gridCol>
                <a:gridCol w="2072469">
                  <a:extLst>
                    <a:ext uri="{9D8B030D-6E8A-4147-A177-3AD203B41FA5}">
                      <a16:colId xmlns="" xmlns:a16="http://schemas.microsoft.com/office/drawing/2014/main" val="20002"/>
                    </a:ext>
                  </a:extLst>
                </a:gridCol>
                <a:gridCol w="2467677">
                  <a:extLst>
                    <a:ext uri="{9D8B030D-6E8A-4147-A177-3AD203B41FA5}">
                      <a16:colId xmlns="" xmlns:a16="http://schemas.microsoft.com/office/drawing/2014/main" val="20003"/>
                    </a:ext>
                  </a:extLst>
                </a:gridCol>
                <a:gridCol w="2639805">
                  <a:extLst>
                    <a:ext uri="{9D8B030D-6E8A-4147-A177-3AD203B41FA5}">
                      <a16:colId xmlns="" xmlns:a16="http://schemas.microsoft.com/office/drawing/2014/main" val="20004"/>
                    </a:ext>
                  </a:extLst>
                </a:gridCol>
              </a:tblGrid>
              <a:tr h="364192">
                <a:tc rowSpan="2">
                  <a:txBody>
                    <a:bodyPr/>
                    <a:lstStyle/>
                    <a:p>
                      <a:pPr marR="0" lvl="1" algn="ctr" rtl="0" fontAlgn="b">
                        <a:lnSpc>
                          <a:spcPct val="100000"/>
                        </a:lnSpc>
                        <a:spcBef>
                          <a:spcPts val="0"/>
                        </a:spcBef>
                        <a:spcAft>
                          <a:spcPts val="0"/>
                        </a:spcAft>
                        <a:buClr>
                          <a:srgbClr val="000000"/>
                        </a:buClr>
                        <a:buFont typeface="Arial"/>
                      </a:pPr>
                      <a:r>
                        <a:rPr lang="en-US" sz="2000" b="1" i="0" u="none" strike="noStrike" cap="none" dirty="0">
                          <a:solidFill>
                            <a:srgbClr val="FFFFFF"/>
                          </a:solidFill>
                          <a:effectLst/>
                          <a:latin typeface="Calibri" panose="020F0502020204030204" pitchFamily="34" charset="0"/>
                          <a:ea typeface="+mn-ea"/>
                          <a:cs typeface="+mn-cs"/>
                          <a:sym typeface="Arial"/>
                        </a:rPr>
                        <a:t>SR NO</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2">
                  <a:txBody>
                    <a:bodyPr/>
                    <a:lstStyle/>
                    <a:p>
                      <a:pPr lvl="1" algn="ctr" fontAlgn="b"/>
                      <a:r>
                        <a:rPr lang="en-US" sz="2000" b="1" i="0" u="none" strike="noStrike" dirty="0" smtClean="0">
                          <a:solidFill>
                            <a:srgbClr val="FFFFFF"/>
                          </a:solidFill>
                          <a:effectLst/>
                          <a:latin typeface="Calibri" panose="020F0502020204030204" pitchFamily="34" charset="0"/>
                        </a:rPr>
                        <a:t>CAUSES</a:t>
                      </a:r>
                      <a:endParaRPr lang="en-US" sz="2000" b="1" i="0" u="none" strike="noStrike" dirty="0">
                        <a:solidFill>
                          <a:srgbClr val="FFFFFF"/>
                        </a:solidFill>
                        <a:effectLst/>
                        <a:latin typeface="Calibri" panose="020F0502020204030204" pitchFamily="34"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3">
                  <a:txBody>
                    <a:bodyPr/>
                    <a:lstStyle/>
                    <a:p>
                      <a:pPr marR="0" lvl="1" algn="ctr" rtl="0" fontAlgn="b">
                        <a:lnSpc>
                          <a:spcPct val="100000"/>
                        </a:lnSpc>
                        <a:spcBef>
                          <a:spcPts val="0"/>
                        </a:spcBef>
                        <a:spcAft>
                          <a:spcPts val="0"/>
                        </a:spcAft>
                        <a:buClr>
                          <a:srgbClr val="000000"/>
                        </a:buClr>
                        <a:buFont typeface="Arial"/>
                      </a:pPr>
                      <a:r>
                        <a:rPr lang="en-US" sz="2000" b="1" i="0" u="none" strike="noStrike" cap="none" dirty="0">
                          <a:solidFill>
                            <a:srgbClr val="FFFFFF"/>
                          </a:solidFill>
                          <a:effectLst/>
                          <a:latin typeface="Calibri" panose="020F0502020204030204" pitchFamily="34" charset="0"/>
                          <a:ea typeface="+mn-ea"/>
                          <a:cs typeface="+mn-cs"/>
                          <a:sym typeface="Arial"/>
                        </a:rPr>
                        <a:t>TYPE </a:t>
                      </a:r>
                    </a:p>
                  </a:txBody>
                  <a:tcPr marL="7738" marR="7738" marT="77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9187">
                <a:tc vMerge="1">
                  <a:txBody>
                    <a:bodyPr/>
                    <a:lstStyle/>
                    <a:p>
                      <a:endParaRPr lang="en-US"/>
                    </a:p>
                  </a:txBody>
                  <a:tcPr/>
                </a:tc>
                <a:tc vMerge="1">
                  <a:txBody>
                    <a:bodyPr/>
                    <a:lstStyle/>
                    <a:p>
                      <a:endParaRPr lang="en-US"/>
                    </a:p>
                  </a:txBody>
                  <a:tcPr/>
                </a:tc>
                <a:tc>
                  <a:txBody>
                    <a:bodyPr/>
                    <a:lstStyle/>
                    <a:p>
                      <a:pPr algn="ctr" fontAlgn="ctr"/>
                      <a:r>
                        <a:rPr lang="en-US" sz="1200" b="1" i="0" u="none" strike="noStrike" dirty="0">
                          <a:solidFill>
                            <a:srgbClr val="FFFFFF"/>
                          </a:solidFill>
                          <a:effectLst/>
                          <a:latin typeface="Calibri" panose="020F0502020204030204" pitchFamily="34" charset="0"/>
                        </a:rPr>
                        <a:t>CONTROLLABLE/ NON CONTROLLABLE </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marR="0" algn="ctr" rtl="0" fontAlgn="ctr">
                        <a:lnSpc>
                          <a:spcPct val="100000"/>
                        </a:lnSpc>
                        <a:spcBef>
                          <a:spcPts val="0"/>
                        </a:spcBef>
                        <a:spcAft>
                          <a:spcPts val="0"/>
                        </a:spcAft>
                        <a:buClr>
                          <a:srgbClr val="000000"/>
                        </a:buClr>
                        <a:buFont typeface="Arial"/>
                      </a:pPr>
                      <a:r>
                        <a:rPr lang="en-US" sz="1200" b="1" i="0" u="none" strike="noStrike" cap="none" dirty="0">
                          <a:solidFill>
                            <a:srgbClr val="FFFFFF"/>
                          </a:solidFill>
                          <a:effectLst/>
                          <a:latin typeface="Calibri" panose="020F0502020204030204" pitchFamily="34" charset="0"/>
                          <a:ea typeface="+mn-ea"/>
                          <a:cs typeface="+mn-cs"/>
                          <a:sym typeface="Arial"/>
                        </a:rPr>
                        <a:t>HIGH/LOW </a:t>
                      </a:r>
                      <a:r>
                        <a:rPr lang="en-US" sz="1200" b="1" i="0" u="none" strike="noStrike" cap="none" dirty="0" smtClean="0">
                          <a:solidFill>
                            <a:srgbClr val="FFFFFF"/>
                          </a:solidFill>
                          <a:effectLst/>
                          <a:latin typeface="Calibri" panose="020F0502020204030204" pitchFamily="34" charset="0"/>
                          <a:ea typeface="+mn-ea"/>
                          <a:cs typeface="+mn-cs"/>
                          <a:sym typeface="Arial"/>
                        </a:rPr>
                        <a:t>IMPACTABLE</a:t>
                      </a:r>
                      <a:endParaRPr lang="en-US" sz="1200" b="1" i="0" u="none" strike="noStrike" cap="none" dirty="0">
                        <a:solidFill>
                          <a:srgbClr val="FFFFFF"/>
                        </a:solidFill>
                        <a:effectLst/>
                        <a:latin typeface="Calibri" panose="020F0502020204030204" pitchFamily="34"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marR="0" algn="ctr" rtl="0" fontAlgn="ctr">
                        <a:lnSpc>
                          <a:spcPct val="100000"/>
                        </a:lnSpc>
                        <a:spcBef>
                          <a:spcPts val="0"/>
                        </a:spcBef>
                        <a:spcAft>
                          <a:spcPts val="0"/>
                        </a:spcAft>
                        <a:buClr>
                          <a:srgbClr val="000000"/>
                        </a:buClr>
                        <a:buFont typeface="Arial"/>
                      </a:pPr>
                      <a:r>
                        <a:rPr lang="en-US" sz="1200" b="1" i="0" u="none" strike="noStrike" cap="none" dirty="0">
                          <a:solidFill>
                            <a:srgbClr val="FFFFFF"/>
                          </a:solidFill>
                          <a:effectLst/>
                          <a:latin typeface="Calibri" panose="020F0502020204030204" pitchFamily="34" charset="0"/>
                          <a:ea typeface="+mn-ea"/>
                          <a:cs typeface="+mn-cs"/>
                          <a:sym typeface="Arial"/>
                        </a:rPr>
                        <a:t>MEASUREABLE/NON-MEASUREABLE</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 xmlns:a16="http://schemas.microsoft.com/office/drawing/2014/main" val="10001"/>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1</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DAY OF WEEK</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chemeClr val="bg1"/>
                          </a:solidFill>
                          <a:effectLst/>
                          <a:latin typeface="Calibri" panose="020F0502020204030204" pitchFamily="34" charset="0"/>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1100" b="1" i="0" u="none" strike="noStrike" dirty="0">
                          <a:solidFill>
                            <a:schemeClr val="bg1"/>
                          </a:solidFill>
                          <a:effectLst/>
                          <a:latin typeface="Calibri" panose="020F0502020204030204" pitchFamily="34" charset="0"/>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1100" b="1" i="0" u="none" strike="noStrike" dirty="0">
                          <a:solidFill>
                            <a:schemeClr val="bg1"/>
                          </a:solidFill>
                          <a:effectLst/>
                          <a:latin typeface="Calibri" panose="020F0502020204030204" pitchFamily="34" charset="0"/>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2</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EMPLOYEE</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 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LOW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smtClean="0">
                          <a:solidFill>
                            <a:schemeClr val="bg1"/>
                          </a:solidFill>
                          <a:effectLst/>
                          <a:latin typeface="Calibri" panose="020F0502020204030204" pitchFamily="34" charset="0"/>
                          <a:ea typeface="+mn-ea"/>
                          <a:cs typeface="+mn-cs"/>
                          <a:sym typeface="Arial"/>
                        </a:rPr>
                        <a:t>MEASUREABLE</a:t>
                      </a:r>
                      <a:endParaRPr lang="en-US" sz="1100" b="1" i="0" u="none" strike="noStrike" cap="none" dirty="0">
                        <a:solidFill>
                          <a:schemeClr val="bg1"/>
                        </a:solidFill>
                        <a:effectLst/>
                        <a:latin typeface="Calibri" panose="020F0502020204030204" pitchFamily="34" charset="0"/>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a:solidFill>
                            <a:srgbClr val="000000"/>
                          </a:solidFill>
                          <a:effectLst/>
                          <a:latin typeface="Calibri" panose="020F0502020204030204" pitchFamily="34" charset="0"/>
                          <a:ea typeface="+mn-ea"/>
                          <a:cs typeface="+mn-cs"/>
                          <a:sym typeface="Arial"/>
                        </a:rPr>
                        <a:t>3</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SHIFTS</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4"/>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4</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TYPES OF TASK COMPLEXITY </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smtClean="0">
                          <a:ln>
                            <a:noFill/>
                          </a:ln>
                          <a:solidFill>
                            <a:srgbClr val="FFFFFF"/>
                          </a:solidFill>
                          <a:effectLst/>
                          <a:uLnTx/>
                          <a:uFillTx/>
                          <a:latin typeface="Calibri" panose="020F0502020204030204" pitchFamily="34" charset="0"/>
                          <a:sym typeface="Arial"/>
                        </a:rPr>
                        <a:t>CONTROLLABLE</a:t>
                      </a:r>
                      <a:endParaRPr kumimoji="0" lang="en-US" sz="1100" b="1" i="0" u="none" strike="noStrike" kern="0" cap="none" spc="0" normalizeH="0" baseline="0" noProof="0" dirty="0">
                        <a:ln>
                          <a:noFill/>
                        </a:ln>
                        <a:solidFill>
                          <a:srgbClr val="FFFFFF"/>
                        </a:solidFill>
                        <a:effectLst/>
                        <a:uLnTx/>
                        <a:uFillTx/>
                        <a:latin typeface="Calibri" panose="020F0502020204030204" pitchFamily="34" charset="0"/>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5</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cap="none" dirty="0" smtClean="0">
                          <a:solidFill>
                            <a:srgbClr val="000000"/>
                          </a:solidFill>
                          <a:effectLst/>
                          <a:latin typeface="Bodoni MT Black" panose="02070A03080606020203" pitchFamily="18" charset="0"/>
                          <a:ea typeface="+mn-ea"/>
                          <a:cs typeface="+mn-cs"/>
                          <a:sym typeface="Arial"/>
                        </a:rPr>
                        <a:t>EDUCATIONAL</a:t>
                      </a:r>
                      <a:r>
                        <a:rPr lang="en-US" sz="1100" b="0" i="0" u="none" strike="noStrike" dirty="0" smtClean="0">
                          <a:solidFill>
                            <a:srgbClr val="000000"/>
                          </a:solidFill>
                          <a:effectLst/>
                          <a:latin typeface="Bodoni MT Black" panose="02070A03080606020203" pitchFamily="18" charset="0"/>
                        </a:rPr>
                        <a:t> BACKGROUND</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6"/>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6</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smtClean="0">
                          <a:solidFill>
                            <a:srgbClr val="000000"/>
                          </a:solidFill>
                          <a:effectLst/>
                          <a:latin typeface="Bodoni MT Black" panose="02070A03080606020203" pitchFamily="18" charset="0"/>
                          <a:ea typeface="+mn-ea"/>
                          <a:cs typeface="+mn-cs"/>
                          <a:sym typeface="Arial"/>
                        </a:rPr>
                        <a:t>EXPERIENCE</a:t>
                      </a:r>
                      <a:endParaRPr lang="en-US" sz="1100" b="0" i="0" u="none" strike="noStrike" cap="none" dirty="0">
                        <a:solidFill>
                          <a:srgbClr val="000000"/>
                        </a:solidFill>
                        <a:effectLst/>
                        <a:latin typeface="Bodoni MT Black" panose="02070A03080606020203" pitchFamily="18"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7"/>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7</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smtClean="0">
                          <a:solidFill>
                            <a:srgbClr val="000000"/>
                          </a:solidFill>
                          <a:effectLst/>
                          <a:latin typeface="Bodoni MT Black" panose="02070A03080606020203" pitchFamily="18" charset="0"/>
                          <a:ea typeface="+mn-ea"/>
                          <a:cs typeface="+mn-cs"/>
                          <a:sym typeface="Arial"/>
                        </a:rPr>
                        <a:t>QUERY HOLDING TIME</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8"/>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8</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GENDER</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smtClean="0">
                          <a:solidFill>
                            <a:schemeClr val="bg1"/>
                          </a:solidFill>
                          <a:effectLst/>
                          <a:latin typeface="Calibri" panose="020F0502020204030204" pitchFamily="34" charset="0"/>
                          <a:ea typeface="+mn-ea"/>
                          <a:cs typeface="+mn-cs"/>
                          <a:sym typeface="Arial"/>
                        </a:rPr>
                        <a:t> </a:t>
                      </a:r>
                      <a:r>
                        <a:rPr lang="en-US" sz="1100" b="1" i="0" u="none" strike="noStrike" cap="none" dirty="0">
                          <a:solidFill>
                            <a:schemeClr val="bg1"/>
                          </a:solidFill>
                          <a:effectLst/>
                          <a:latin typeface="Calibri" panose="020F0502020204030204" pitchFamily="34" charset="0"/>
                          <a:ea typeface="+mn-ea"/>
                          <a:cs typeface="+mn-cs"/>
                          <a:sym typeface="Arial"/>
                        </a:rPr>
                        <a:t>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LOW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9"/>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9</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0" i="0" u="none" strike="noStrike" dirty="0" smtClean="0">
                          <a:solidFill>
                            <a:srgbClr val="000000"/>
                          </a:solidFill>
                          <a:effectLst/>
                          <a:latin typeface="Bodoni MT Black" panose="02070A03080606020203" pitchFamily="18" charset="0"/>
                        </a:rPr>
                        <a:t>TL</a:t>
                      </a:r>
                    </a:p>
                    <a:p>
                      <a:pPr algn="ctr" fontAlgn="ct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 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LOW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10"/>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10</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smtClean="0">
                          <a:solidFill>
                            <a:srgbClr val="000000"/>
                          </a:solidFill>
                          <a:effectLst/>
                          <a:latin typeface="Bodoni MT Black" panose="02070A03080606020203" pitchFamily="18" charset="0"/>
                          <a:ea typeface="+mn-ea"/>
                          <a:cs typeface="+mn-cs"/>
                          <a:sym typeface="Arial"/>
                        </a:rPr>
                        <a:t>QUERY HANDLING TIME</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11"/>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Calibri" panose="020F0502020204030204" pitchFamily="34" charset="0"/>
                          <a:ea typeface="+mn-ea"/>
                          <a:cs typeface="+mn-cs"/>
                          <a:sym typeface="Arial"/>
                        </a:rPr>
                        <a:t>11</a:t>
                      </a:r>
                      <a:endParaRPr lang="en-US" sz="1400" b="1" i="0" u="none" strike="noStrike" cap="none" dirty="0">
                        <a:solidFill>
                          <a:srgbClr val="000000"/>
                        </a:solidFill>
                        <a:effectLst/>
                        <a:latin typeface="Calibri" panose="020F0502020204030204" pitchFamily="34"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NO. OF  REWORK INCIDENCES IN GIVEN DAY </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 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smtClean="0">
                          <a:solidFill>
                            <a:schemeClr val="bg1"/>
                          </a:solidFill>
                          <a:effectLst/>
                          <a:latin typeface="Calibri" panose="020F0502020204030204" pitchFamily="34" charset="0"/>
                          <a:ea typeface="+mn-ea"/>
                          <a:cs typeface="+mn-cs"/>
                          <a:sym typeface="Arial"/>
                        </a:rPr>
                        <a:t>HIGH </a:t>
                      </a:r>
                      <a:r>
                        <a:rPr lang="en-US" sz="1100" b="1" i="0" u="none" strike="noStrike" cap="none" dirty="0">
                          <a:solidFill>
                            <a:schemeClr val="bg1"/>
                          </a:solidFill>
                          <a:effectLst/>
                          <a:latin typeface="Calibri" panose="020F0502020204030204" pitchFamily="34" charset="0"/>
                          <a:ea typeface="+mn-ea"/>
                          <a:cs typeface="+mn-cs"/>
                          <a:sym typeface="Arial"/>
                        </a:rPr>
                        <a:t>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12"/>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Calibri" panose="020F0502020204030204" pitchFamily="34" charset="0"/>
                          <a:ea typeface="+mn-ea"/>
                          <a:cs typeface="+mn-cs"/>
                          <a:sym typeface="Arial"/>
                        </a:rPr>
                        <a:t>12</a:t>
                      </a:r>
                      <a:endParaRPr lang="en-US" sz="1400" b="1" i="0" u="none" strike="noStrike" cap="none" dirty="0">
                        <a:solidFill>
                          <a:srgbClr val="000000"/>
                        </a:solidFill>
                        <a:effectLst/>
                        <a:latin typeface="Calibri" panose="020F0502020204030204" pitchFamily="34"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HANDLING MULTIPLE TASK</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13"/>
                  </a:ext>
                </a:extLst>
              </a:tr>
            </a:tbl>
          </a:graphicData>
        </a:graphic>
      </p:graphicFrame>
      <p:sp>
        <p:nvSpPr>
          <p:cNvPr id="7" name="Rectangle 6"/>
          <p:cNvSpPr/>
          <p:nvPr/>
        </p:nvSpPr>
        <p:spPr>
          <a:xfrm>
            <a:off x="613142" y="1189401"/>
            <a:ext cx="10918891" cy="5000424"/>
          </a:xfrm>
          <a:prstGeom prst="rect">
            <a:avLst/>
          </a:prstGeom>
          <a:solidFill>
            <a:schemeClr val="accent1">
              <a:alpha val="11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79248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19</a:t>
            </a:fld>
            <a:endParaRPr>
              <a:solidFill>
                <a:srgbClr val="FFFFFF"/>
              </a:solidFill>
            </a:endParaRPr>
          </a:p>
        </p:txBody>
      </p:sp>
      <p:sp>
        <p:nvSpPr>
          <p:cNvPr id="99" name="Title 3"/>
          <p:cNvSpPr txBox="1">
            <a:spLocks/>
          </p:cNvSpPr>
          <p:nvPr/>
        </p:nvSpPr>
        <p:spPr>
          <a:xfrm>
            <a:off x="1869237" y="10310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SAMPLING PLAN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9" y="1003202"/>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a:solidFill>
                  <a:prstClr val="black"/>
                </a:solidFill>
              </a:rPr>
              <a:t>Types of Sampling used :-</a:t>
            </a:r>
          </a:p>
        </p:txBody>
      </p:sp>
      <p:sp>
        <p:nvSpPr>
          <p:cNvPr id="2" name="Rectangle 1"/>
          <p:cNvSpPr/>
          <p:nvPr/>
        </p:nvSpPr>
        <p:spPr>
          <a:xfrm>
            <a:off x="653335" y="1785759"/>
            <a:ext cx="3230372"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marL="342900" indent="-342900">
              <a:spcBef>
                <a:spcPct val="50000"/>
              </a:spcBef>
              <a:buFont typeface="Arial" panose="020B0604020202020204" pitchFamily="34" charset="0"/>
              <a:buChar char="•"/>
            </a:pPr>
            <a:r>
              <a:rPr lang="en-US" sz="2400" b="1" i="1" u="sng" dirty="0">
                <a:solidFill>
                  <a:srgbClr val="CC0000"/>
                </a:solidFill>
              </a:rPr>
              <a:t>Random Sampling</a:t>
            </a:r>
          </a:p>
        </p:txBody>
      </p:sp>
      <p:sp>
        <p:nvSpPr>
          <p:cNvPr id="12" name="Text Box 8"/>
          <p:cNvSpPr txBox="1">
            <a:spLocks noChangeArrowheads="1"/>
          </p:cNvSpPr>
          <p:nvPr/>
        </p:nvSpPr>
        <p:spPr bwMode="auto">
          <a:xfrm>
            <a:off x="602039" y="2435619"/>
            <a:ext cx="10127693"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In random sampling each sample has equal probability of chosen from population</a:t>
            </a:r>
            <a:r>
              <a:rPr lang="en-US" sz="2400" b="1" i="1" dirty="0">
                <a:solidFill>
                  <a:prstClr val="black"/>
                </a:solidFill>
              </a:rPr>
              <a:t>.</a:t>
            </a:r>
          </a:p>
        </p:txBody>
      </p:sp>
      <p:sp>
        <p:nvSpPr>
          <p:cNvPr id="14" name="Rectangle 13"/>
          <p:cNvSpPr/>
          <p:nvPr/>
        </p:nvSpPr>
        <p:spPr>
          <a:xfrm>
            <a:off x="602039" y="3739358"/>
            <a:ext cx="3332964"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marL="342900" indent="-342900">
              <a:spcBef>
                <a:spcPct val="50000"/>
              </a:spcBef>
              <a:buFont typeface="Arial" panose="020B0604020202020204" pitchFamily="34" charset="0"/>
              <a:buChar char="•"/>
            </a:pPr>
            <a:r>
              <a:rPr lang="en-US" sz="2400" b="1" i="1" u="sng" dirty="0">
                <a:solidFill>
                  <a:srgbClr val="CC0000"/>
                </a:solidFill>
              </a:rPr>
              <a:t>Stratified Sampling</a:t>
            </a:r>
          </a:p>
        </p:txBody>
      </p:sp>
      <p:sp>
        <p:nvSpPr>
          <p:cNvPr id="18" name="Text Box 8"/>
          <p:cNvSpPr txBox="1">
            <a:spLocks noChangeArrowheads="1"/>
          </p:cNvSpPr>
          <p:nvPr/>
        </p:nvSpPr>
        <p:spPr bwMode="auto">
          <a:xfrm>
            <a:off x="602039" y="4463096"/>
            <a:ext cx="11124136" cy="646331"/>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It is a powerful sampling technique that allows sampled data to be separated into ‘subgroups’ called  “strata”</a:t>
            </a:r>
          </a:p>
        </p:txBody>
      </p:sp>
    </p:spTree>
    <p:extLst>
      <p:ext uri="{BB962C8B-B14F-4D97-AF65-F5344CB8AC3E}">
        <p14:creationId xmlns:p14="http://schemas.microsoft.com/office/powerpoint/2010/main" val="1281131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781410"/>
            <a:ext cx="7521200" cy="992304"/>
          </a:xfrm>
        </p:spPr>
        <p:txBody>
          <a:bodyPr anchor="ctr"/>
          <a:lstStyle/>
          <a:p>
            <a:pPr algn="ctr"/>
            <a:r>
              <a:rPr lang="en-US" sz="6000" dirty="0" smtClean="0"/>
              <a:t>DEFINE PHASE</a:t>
            </a:r>
            <a:endParaRPr lang="en-US" sz="6000"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62650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20</a:t>
            </a:fld>
            <a:endParaRPr>
              <a:solidFill>
                <a:srgbClr val="FFFFFF"/>
              </a:solidFill>
            </a:endParaRPr>
          </a:p>
        </p:txBody>
      </p:sp>
      <p:sp>
        <p:nvSpPr>
          <p:cNvPr id="99" name="Title 3"/>
          <p:cNvSpPr txBox="1">
            <a:spLocks/>
          </p:cNvSpPr>
          <p:nvPr/>
        </p:nvSpPr>
        <p:spPr>
          <a:xfrm>
            <a:off x="1609969" y="-150127"/>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a:solidFill>
                  <a:srgbClr val="007BB9"/>
                </a:solidFill>
              </a:rPr>
              <a:t>Data Collection Plan</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3" name="Table 2"/>
          <p:cNvGraphicFramePr>
            <a:graphicFrameLocks noGrp="1"/>
          </p:cNvGraphicFramePr>
          <p:nvPr>
            <p:extLst/>
          </p:nvPr>
        </p:nvGraphicFramePr>
        <p:xfrm>
          <a:off x="114025" y="542402"/>
          <a:ext cx="12027208" cy="5725137"/>
        </p:xfrm>
        <a:graphic>
          <a:graphicData uri="http://schemas.openxmlformats.org/drawingml/2006/table">
            <a:tbl>
              <a:tblPr/>
              <a:tblGrid>
                <a:gridCol w="1982982">
                  <a:extLst>
                    <a:ext uri="{9D8B030D-6E8A-4147-A177-3AD203B41FA5}">
                      <a16:colId xmlns="" xmlns:a16="http://schemas.microsoft.com/office/drawing/2014/main" val="20000"/>
                    </a:ext>
                  </a:extLst>
                </a:gridCol>
                <a:gridCol w="632254">
                  <a:extLst>
                    <a:ext uri="{9D8B030D-6E8A-4147-A177-3AD203B41FA5}">
                      <a16:colId xmlns="" xmlns:a16="http://schemas.microsoft.com/office/drawing/2014/main" val="20001"/>
                    </a:ext>
                  </a:extLst>
                </a:gridCol>
                <a:gridCol w="1017550">
                  <a:extLst>
                    <a:ext uri="{9D8B030D-6E8A-4147-A177-3AD203B41FA5}">
                      <a16:colId xmlns="" xmlns:a16="http://schemas.microsoft.com/office/drawing/2014/main" val="20002"/>
                    </a:ext>
                  </a:extLst>
                </a:gridCol>
                <a:gridCol w="4014931">
                  <a:extLst>
                    <a:ext uri="{9D8B030D-6E8A-4147-A177-3AD203B41FA5}">
                      <a16:colId xmlns="" xmlns:a16="http://schemas.microsoft.com/office/drawing/2014/main" val="20003"/>
                    </a:ext>
                  </a:extLst>
                </a:gridCol>
                <a:gridCol w="1328302">
                  <a:extLst>
                    <a:ext uri="{9D8B030D-6E8A-4147-A177-3AD203B41FA5}">
                      <a16:colId xmlns="" xmlns:a16="http://schemas.microsoft.com/office/drawing/2014/main" val="20004"/>
                    </a:ext>
                  </a:extLst>
                </a:gridCol>
                <a:gridCol w="1182517">
                  <a:extLst>
                    <a:ext uri="{9D8B030D-6E8A-4147-A177-3AD203B41FA5}">
                      <a16:colId xmlns="" xmlns:a16="http://schemas.microsoft.com/office/drawing/2014/main" val="20005"/>
                    </a:ext>
                  </a:extLst>
                </a:gridCol>
                <a:gridCol w="1123225">
                  <a:extLst>
                    <a:ext uri="{9D8B030D-6E8A-4147-A177-3AD203B41FA5}">
                      <a16:colId xmlns="" xmlns:a16="http://schemas.microsoft.com/office/drawing/2014/main" val="20006"/>
                    </a:ext>
                  </a:extLst>
                </a:gridCol>
                <a:gridCol w="745447">
                  <a:extLst>
                    <a:ext uri="{9D8B030D-6E8A-4147-A177-3AD203B41FA5}">
                      <a16:colId xmlns="" xmlns:a16="http://schemas.microsoft.com/office/drawing/2014/main" val="20007"/>
                    </a:ext>
                  </a:extLst>
                </a:gridCol>
              </a:tblGrid>
              <a:tr h="694461">
                <a:tc gridSpan="3">
                  <a:txBody>
                    <a:bodyPr/>
                    <a:lstStyle/>
                    <a:p>
                      <a:pPr algn="ctr" fontAlgn="ctr"/>
                      <a:r>
                        <a:rPr lang="en-US" sz="1400" b="1" i="0" u="none" strike="noStrike" dirty="0">
                          <a:solidFill>
                            <a:srgbClr val="FFFFFF"/>
                          </a:solidFill>
                          <a:effectLst/>
                          <a:latin typeface="Bodoni MT Black" panose="02070A03080606020203" pitchFamily="18" charset="0"/>
                        </a:rPr>
                        <a:t>CONTROLLABLE  / NON CONTROLLABLE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FFFFFF"/>
                          </a:solidFill>
                          <a:effectLst/>
                          <a:latin typeface="Bodoni MT Black" panose="02070A03080606020203" pitchFamily="18" charset="0"/>
                          <a:ea typeface="+mn-ea"/>
                          <a:cs typeface="+mn-cs"/>
                          <a:sym typeface="Arial"/>
                        </a:rPr>
                        <a:t>OPERATIONAL DEFINATION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4">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FFFFFF"/>
                          </a:solidFill>
                          <a:effectLst/>
                          <a:latin typeface="Bodoni MT Black" panose="02070A03080606020203" pitchFamily="18" charset="0"/>
                          <a:ea typeface="+mn-ea"/>
                          <a:cs typeface="+mn-cs"/>
                          <a:sym typeface="Arial"/>
                        </a:rPr>
                        <a:t>SAMPLING PLAN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82921">
                <a:tc>
                  <a:txBody>
                    <a:bodyPr/>
                    <a:lstStyle/>
                    <a:p>
                      <a:pPr algn="ctr" fontAlgn="ctr"/>
                      <a:r>
                        <a:rPr lang="en-US" sz="1400" b="1" i="0" u="none" strike="noStrike" dirty="0" smtClean="0">
                          <a:solidFill>
                            <a:srgbClr val="000000"/>
                          </a:solidFill>
                          <a:effectLst/>
                          <a:latin typeface="Bodoni MT Black" panose="02070A03080606020203" pitchFamily="18" charset="0"/>
                        </a:rPr>
                        <a:t>What To </a:t>
                      </a:r>
                    </a:p>
                    <a:p>
                      <a:pPr algn="ctr" fontAlgn="ctr"/>
                      <a:r>
                        <a:rPr lang="en-US" sz="1400" b="1" i="0" u="none" strike="noStrike" dirty="0" smtClean="0">
                          <a:solidFill>
                            <a:srgbClr val="000000"/>
                          </a:solidFill>
                          <a:effectLst/>
                          <a:latin typeface="Bodoni MT Black" panose="02070A03080606020203" pitchFamily="18" charset="0"/>
                        </a:rPr>
                        <a:t>Measure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Y Or X</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Data Type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Operational </a:t>
                      </a:r>
                    </a:p>
                    <a:p>
                      <a:pPr algn="ctr" fontAlgn="ctr"/>
                      <a:r>
                        <a:rPr lang="en-US" sz="1400" b="1" i="0" u="none" strike="noStrike" dirty="0" smtClean="0">
                          <a:solidFill>
                            <a:srgbClr val="000000"/>
                          </a:solidFill>
                          <a:effectLst/>
                          <a:latin typeface="Bodoni MT Black" panose="02070A03080606020203" pitchFamily="18" charset="0"/>
                        </a:rPr>
                        <a:t>Definition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What </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How Many</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 xmlns:a16="http://schemas.microsoft.com/office/drawing/2014/main" val="10001"/>
                  </a:ext>
                </a:extLst>
              </a:tr>
              <a:tr h="905587">
                <a:tc>
                  <a:txBody>
                    <a:bodyPr/>
                    <a:lstStyle/>
                    <a:p>
                      <a:pPr algn="ctr" fontAlgn="ctr"/>
                      <a:r>
                        <a:rPr lang="en-US" sz="1400" b="1" i="0" u="none" strike="noStrike" dirty="0" smtClean="0">
                          <a:solidFill>
                            <a:srgbClr val="000000"/>
                          </a:solidFill>
                          <a:effectLst/>
                          <a:latin typeface="+mn-lt"/>
                        </a:rPr>
                        <a:t>CSAT</a:t>
                      </a:r>
                      <a:r>
                        <a:rPr lang="en-US" sz="1400" b="1" i="0" u="none" strike="noStrike" baseline="0" dirty="0" smtClean="0">
                          <a:solidFill>
                            <a:srgbClr val="000000"/>
                          </a:solidFill>
                          <a:effectLst/>
                          <a:latin typeface="+mn-lt"/>
                        </a:rPr>
                        <a:t> Score </a:t>
                      </a:r>
                    </a:p>
                    <a:p>
                      <a:pPr algn="ctr" fontAlgn="ctr"/>
                      <a:r>
                        <a:rPr lang="en-US" sz="1400" b="1" i="0" u="none" strike="noStrike" dirty="0" smtClean="0">
                          <a:solidFill>
                            <a:srgbClr val="000000"/>
                          </a:solidFill>
                          <a:effectLst/>
                          <a:latin typeface="+mn-lt"/>
                        </a:rPr>
                        <a:t>(Y)</a:t>
                      </a:r>
                      <a:endParaRPr lang="en-US" sz="1400" b="1" i="0" u="none" strike="noStrike" dirty="0">
                        <a:solidFill>
                          <a:srgbClr val="000000"/>
                        </a:solidFill>
                        <a:effectLst/>
                        <a:latin typeface="+mn-lt"/>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Y</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CSAT score is the performance rating given by the end user for</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respective query based on satisfactory resolution of the same.</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Collect database </a:t>
                      </a:r>
                      <a:r>
                        <a:rPr lang="en-US" sz="1400" b="1" i="0" u="none" strike="noStrike" cap="none" dirty="0" smtClean="0">
                          <a:solidFill>
                            <a:srgbClr val="000000"/>
                          </a:solidFill>
                          <a:effectLst/>
                          <a:latin typeface="+mn-lt"/>
                          <a:ea typeface="+mn-ea"/>
                          <a:cs typeface="+mn-cs"/>
                          <a:sym typeface="Arial"/>
                        </a:rPr>
                        <a:t>for</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CSAT score tickets.</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Ticketing </a:t>
                      </a:r>
                      <a:r>
                        <a:rPr lang="en-US" sz="1400" b="1" i="0" u="none" strike="noStrike" cap="none" dirty="0" smtClean="0">
                          <a:solidFill>
                            <a:srgbClr val="000000"/>
                          </a:solidFill>
                          <a:effectLst/>
                          <a:latin typeface="+mn-lt"/>
                          <a:ea typeface="+mn-ea"/>
                          <a:cs typeface="+mn-cs"/>
                          <a:sym typeface="Arial"/>
                        </a:rPr>
                        <a:t>Tool, Excel database</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02/03/2020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27/03/2020</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cap="none" dirty="0" smtClean="0">
                          <a:solidFill>
                            <a:srgbClr val="000000"/>
                          </a:solidFill>
                          <a:effectLst/>
                          <a:latin typeface="+mn-lt"/>
                          <a:ea typeface="+mn-ea"/>
                          <a:cs typeface="+mn-cs"/>
                          <a:sym typeface="Arial"/>
                        </a:rPr>
                        <a:t>Minimum</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20 samples</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618580">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Gender</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ctr"/>
                      <a:r>
                        <a:rPr lang="en-US" sz="1100" b="1" i="0" u="none" strike="noStrike" dirty="0">
                          <a:solidFill>
                            <a:srgbClr val="000000"/>
                          </a:solidFill>
                          <a:effectLst/>
                          <a:latin typeface="+mn-lt"/>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Which Gender</a:t>
                      </a:r>
                      <a:r>
                        <a:rPr lang="en-US" sz="1400" b="1" i="0" u="none" strike="noStrike" cap="none" baseline="0" dirty="0" smtClean="0">
                          <a:solidFill>
                            <a:srgbClr val="000000"/>
                          </a:solidFill>
                          <a:effectLst/>
                          <a:latin typeface="+mn-lt"/>
                          <a:ea typeface="+mn-ea"/>
                          <a:cs typeface="+mn-cs"/>
                          <a:sym typeface="Arial"/>
                        </a:rPr>
                        <a:t> (Male ,Female)</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Experience/Tenure</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Which Tenure level</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Team</a:t>
                      </a:r>
                      <a:r>
                        <a:rPr lang="en-US" sz="1400" b="1" i="0" u="none" strike="noStrike" cap="none" baseline="0" dirty="0" smtClean="0">
                          <a:solidFill>
                            <a:srgbClr val="000000"/>
                          </a:solidFill>
                          <a:effectLst/>
                          <a:latin typeface="+mn-lt"/>
                          <a:ea typeface="+mn-ea"/>
                          <a:cs typeface="+mn-cs"/>
                          <a:sym typeface="Arial"/>
                        </a:rPr>
                        <a:t> Lead</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Which TL (name wise- TL1,</a:t>
                      </a:r>
                      <a:r>
                        <a:rPr lang="en-US" sz="1400" b="1" i="0" u="none" strike="noStrike" cap="none" baseline="0" dirty="0" smtClean="0">
                          <a:solidFill>
                            <a:srgbClr val="000000"/>
                          </a:solidFill>
                          <a:effectLst/>
                          <a:latin typeface="+mn-lt"/>
                          <a:ea typeface="+mn-ea"/>
                          <a:cs typeface="+mn-cs"/>
                          <a:sym typeface="Arial"/>
                        </a:rPr>
                        <a:t> TL2</a:t>
                      </a:r>
                      <a:r>
                        <a:rPr lang="en-US" sz="1400" b="1" i="0" u="none" strike="noStrike" cap="none" dirty="0" smtClean="0">
                          <a:solidFill>
                            <a:srgbClr val="000000"/>
                          </a:solidFill>
                          <a:effectLst/>
                          <a:latin typeface="+mn-lt"/>
                          <a:ea typeface="+mn-ea"/>
                          <a:cs typeface="+mn-cs"/>
                          <a:sym typeface="Arial"/>
                        </a:rPr>
                        <a:t>)</a:t>
                      </a: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Day of </a:t>
                      </a:r>
                      <a:r>
                        <a:rPr lang="en-US" sz="1400" b="1" i="0" u="none" strike="noStrike" cap="none" dirty="0" smtClean="0">
                          <a:solidFill>
                            <a:srgbClr val="000000"/>
                          </a:solidFill>
                          <a:effectLst/>
                          <a:latin typeface="+mn-lt"/>
                          <a:ea typeface="+mn-ea"/>
                          <a:cs typeface="+mn-cs"/>
                          <a:sym typeface="Arial"/>
                        </a:rPr>
                        <a:t>Week</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For Which day( Monday- Friday)</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Shifts of Day</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For Which  Shift (Morning, Afternoon, Night)</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Educational Background  (G/PG)</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Educational background  (G/PG)</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868576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21</a:t>
            </a:fld>
            <a:endParaRPr>
              <a:solidFill>
                <a:srgbClr val="FFFFFF"/>
              </a:solidFill>
            </a:endParaRPr>
          </a:p>
        </p:txBody>
      </p:sp>
      <p:sp>
        <p:nvSpPr>
          <p:cNvPr id="99" name="Title 3"/>
          <p:cNvSpPr txBox="1">
            <a:spLocks/>
          </p:cNvSpPr>
          <p:nvPr/>
        </p:nvSpPr>
        <p:spPr>
          <a:xfrm>
            <a:off x="1717714" y="6804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smtClean="0">
                <a:solidFill>
                  <a:srgbClr val="007BB9"/>
                </a:solidFill>
              </a:rPr>
              <a:t>Data Collection Plan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3" name="Table 2"/>
          <p:cNvGraphicFramePr>
            <a:graphicFrameLocks noGrp="1"/>
          </p:cNvGraphicFramePr>
          <p:nvPr>
            <p:extLst/>
          </p:nvPr>
        </p:nvGraphicFramePr>
        <p:xfrm>
          <a:off x="177423" y="925907"/>
          <a:ext cx="11859902" cy="5256425"/>
        </p:xfrm>
        <a:graphic>
          <a:graphicData uri="http://schemas.openxmlformats.org/drawingml/2006/table">
            <a:tbl>
              <a:tblPr/>
              <a:tblGrid>
                <a:gridCol w="1760126">
                  <a:extLst>
                    <a:ext uri="{9D8B030D-6E8A-4147-A177-3AD203B41FA5}">
                      <a16:colId xmlns="" xmlns:a16="http://schemas.microsoft.com/office/drawing/2014/main" val="20000"/>
                    </a:ext>
                  </a:extLst>
                </a:gridCol>
                <a:gridCol w="670524">
                  <a:extLst>
                    <a:ext uri="{9D8B030D-6E8A-4147-A177-3AD203B41FA5}">
                      <a16:colId xmlns="" xmlns:a16="http://schemas.microsoft.com/office/drawing/2014/main" val="20001"/>
                    </a:ext>
                  </a:extLst>
                </a:gridCol>
                <a:gridCol w="1341049">
                  <a:extLst>
                    <a:ext uri="{9D8B030D-6E8A-4147-A177-3AD203B41FA5}">
                      <a16:colId xmlns="" xmlns:a16="http://schemas.microsoft.com/office/drawing/2014/main" val="20002"/>
                    </a:ext>
                  </a:extLst>
                </a:gridCol>
                <a:gridCol w="3796559">
                  <a:extLst>
                    <a:ext uri="{9D8B030D-6E8A-4147-A177-3AD203B41FA5}">
                      <a16:colId xmlns="" xmlns:a16="http://schemas.microsoft.com/office/drawing/2014/main" val="20003"/>
                    </a:ext>
                  </a:extLst>
                </a:gridCol>
                <a:gridCol w="1372068">
                  <a:extLst>
                    <a:ext uri="{9D8B030D-6E8A-4147-A177-3AD203B41FA5}">
                      <a16:colId xmlns="" xmlns:a16="http://schemas.microsoft.com/office/drawing/2014/main" val="20004"/>
                    </a:ext>
                  </a:extLst>
                </a:gridCol>
                <a:gridCol w="1089602">
                  <a:extLst>
                    <a:ext uri="{9D8B030D-6E8A-4147-A177-3AD203B41FA5}">
                      <a16:colId xmlns="" xmlns:a16="http://schemas.microsoft.com/office/drawing/2014/main" val="20005"/>
                    </a:ext>
                  </a:extLst>
                </a:gridCol>
                <a:gridCol w="921971">
                  <a:extLst>
                    <a:ext uri="{9D8B030D-6E8A-4147-A177-3AD203B41FA5}">
                      <a16:colId xmlns="" xmlns:a16="http://schemas.microsoft.com/office/drawing/2014/main" val="20006"/>
                    </a:ext>
                  </a:extLst>
                </a:gridCol>
                <a:gridCol w="908003">
                  <a:extLst>
                    <a:ext uri="{9D8B030D-6E8A-4147-A177-3AD203B41FA5}">
                      <a16:colId xmlns="" xmlns:a16="http://schemas.microsoft.com/office/drawing/2014/main" val="20007"/>
                    </a:ext>
                  </a:extLst>
                </a:gridCol>
              </a:tblGrid>
              <a:tr h="931143">
                <a:tc gridSpan="3">
                  <a:txBody>
                    <a:bodyPr/>
                    <a:lstStyle/>
                    <a:p>
                      <a:pPr algn="ctr" fontAlgn="ctr"/>
                      <a:r>
                        <a:rPr lang="en-US" sz="1400" b="1" i="0" u="none" strike="noStrike" dirty="0">
                          <a:solidFill>
                            <a:srgbClr val="FFFFFF"/>
                          </a:solidFill>
                          <a:effectLst/>
                          <a:latin typeface="Bodoni MT Black" panose="02070A03080606020203" pitchFamily="18" charset="0"/>
                        </a:rPr>
                        <a:t>CONTROLLABLE  / NON CONTROLLABLE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FFFFFF"/>
                          </a:solidFill>
                          <a:effectLst/>
                          <a:latin typeface="Bodoni MT Black" panose="02070A03080606020203" pitchFamily="18" charset="0"/>
                          <a:ea typeface="+mn-ea"/>
                          <a:cs typeface="+mn-cs"/>
                          <a:sym typeface="Arial"/>
                        </a:rPr>
                        <a:t>OPERATIONAL DEFINATION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4">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FFFFFF"/>
                          </a:solidFill>
                          <a:effectLst/>
                          <a:latin typeface="Bodoni MT Black" panose="02070A03080606020203" pitchFamily="18" charset="0"/>
                          <a:ea typeface="+mn-ea"/>
                          <a:cs typeface="+mn-cs"/>
                          <a:sym typeface="Arial"/>
                        </a:rPr>
                        <a:t>SAMPLING </a:t>
                      </a:r>
                      <a:r>
                        <a:rPr lang="en-US" sz="1400" b="1" i="0" u="none" strike="noStrike" cap="none" dirty="0">
                          <a:solidFill>
                            <a:srgbClr val="FFFFFF"/>
                          </a:solidFill>
                          <a:effectLst/>
                          <a:latin typeface="Bodoni MT Black" panose="02070A03080606020203" pitchFamily="18" charset="0"/>
                          <a:ea typeface="+mn-ea"/>
                          <a:cs typeface="+mn-cs"/>
                          <a:sym typeface="Arial"/>
                        </a:rPr>
                        <a:t>PLAN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33813">
                <a:tc>
                  <a:txBody>
                    <a:bodyPr/>
                    <a:lstStyle/>
                    <a:p>
                      <a:pPr algn="ctr" fontAlgn="ctr"/>
                      <a:r>
                        <a:rPr lang="en-US" sz="1400" b="1" i="0" u="none" strike="noStrike" dirty="0" smtClean="0">
                          <a:solidFill>
                            <a:srgbClr val="000000"/>
                          </a:solidFill>
                          <a:effectLst/>
                          <a:latin typeface="Bodoni MT Black" panose="02070A03080606020203" pitchFamily="18" charset="0"/>
                        </a:rPr>
                        <a:t>What To </a:t>
                      </a:r>
                    </a:p>
                    <a:p>
                      <a:pPr algn="ctr" fontAlgn="ctr"/>
                      <a:r>
                        <a:rPr lang="en-US" sz="1400" b="1" i="0" u="none" strike="noStrike" dirty="0" smtClean="0">
                          <a:solidFill>
                            <a:srgbClr val="000000"/>
                          </a:solidFill>
                          <a:effectLst/>
                          <a:latin typeface="Bodoni MT Black" panose="02070A03080606020203" pitchFamily="18" charset="0"/>
                        </a:rPr>
                        <a:t>Measure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Y Or X</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Data Type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Operational </a:t>
                      </a:r>
                    </a:p>
                    <a:p>
                      <a:pPr algn="ctr" fontAlgn="ctr"/>
                      <a:r>
                        <a:rPr lang="en-US" sz="1400" b="1" i="0" u="none" strike="noStrike" dirty="0" smtClean="0">
                          <a:solidFill>
                            <a:srgbClr val="000000"/>
                          </a:solidFill>
                          <a:effectLst/>
                          <a:latin typeface="Bodoni MT Black" panose="02070A03080606020203" pitchFamily="18" charset="0"/>
                        </a:rPr>
                        <a:t>Definition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What </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How Many</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 xmlns:a16="http://schemas.microsoft.com/office/drawing/2014/main" val="10001"/>
                  </a:ext>
                </a:extLst>
              </a:tr>
              <a:tr h="995016">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Query Holding time </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X</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smtClean="0">
                          <a:solidFill>
                            <a:srgbClr val="000000"/>
                          </a:solidFill>
                          <a:effectLst/>
                          <a:latin typeface="+mn-lt"/>
                        </a:rPr>
                        <a:t> </a:t>
                      </a:r>
                      <a:endParaRPr lang="en-US" sz="1100" b="1" i="0" u="none" strike="noStrike" dirty="0">
                        <a:solidFill>
                          <a:srgbClr val="000000"/>
                        </a:solidFill>
                        <a:effectLst/>
                        <a:latin typeface="+mn-lt"/>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System</a:t>
                      </a:r>
                      <a:r>
                        <a:rPr lang="en-US" sz="1400" b="1" i="0" u="none" strike="noStrike" cap="none" baseline="0" dirty="0" smtClean="0">
                          <a:solidFill>
                            <a:srgbClr val="000000"/>
                          </a:solidFill>
                          <a:effectLst/>
                          <a:latin typeface="+mn-lt"/>
                          <a:ea typeface="+mn-ea"/>
                          <a:cs typeface="+mn-cs"/>
                          <a:sym typeface="Arial"/>
                        </a:rPr>
                        <a:t> generated  hold time data</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Collect database </a:t>
                      </a:r>
                      <a:r>
                        <a:rPr lang="en-US" sz="1400" b="1" i="0" u="none" strike="noStrike" cap="none" dirty="0" smtClean="0">
                          <a:solidFill>
                            <a:srgbClr val="000000"/>
                          </a:solidFill>
                          <a:effectLst/>
                          <a:latin typeface="+mn-lt"/>
                          <a:ea typeface="+mn-ea"/>
                          <a:cs typeface="+mn-cs"/>
                          <a:sym typeface="Arial"/>
                        </a:rPr>
                        <a:t>for</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CSAT score tickets.</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Ticketing </a:t>
                      </a:r>
                      <a:r>
                        <a:rPr lang="en-US" sz="1400" b="1" i="0" u="none" strike="noStrike" cap="none" dirty="0" smtClean="0">
                          <a:solidFill>
                            <a:srgbClr val="000000"/>
                          </a:solidFill>
                          <a:effectLst/>
                          <a:latin typeface="+mn-lt"/>
                          <a:ea typeface="+mn-ea"/>
                          <a:cs typeface="+mn-cs"/>
                          <a:sym typeface="Arial"/>
                        </a:rPr>
                        <a:t>Tool, Excel database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02/03/2020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27/03/2020</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cap="none" dirty="0" smtClean="0">
                          <a:solidFill>
                            <a:srgbClr val="000000"/>
                          </a:solidFill>
                          <a:effectLst/>
                          <a:latin typeface="+mn-lt"/>
                          <a:ea typeface="+mn-ea"/>
                          <a:cs typeface="+mn-cs"/>
                          <a:sym typeface="Arial"/>
                        </a:rPr>
                        <a:t>Minimum</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20 samples</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68028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Query Handling time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smtClean="0">
                          <a:solidFill>
                            <a:srgbClr val="000000"/>
                          </a:solidFill>
                          <a:effectLst/>
                          <a:latin typeface="+mn-lt"/>
                        </a:rPr>
                        <a:t> </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System</a:t>
                      </a:r>
                      <a:r>
                        <a:rPr lang="en-US" sz="1400" b="1" i="0" u="none" strike="noStrike" cap="none" baseline="0" dirty="0" smtClean="0">
                          <a:solidFill>
                            <a:srgbClr val="000000"/>
                          </a:solidFill>
                          <a:effectLst/>
                          <a:latin typeface="+mn-lt"/>
                          <a:ea typeface="+mn-ea"/>
                          <a:cs typeface="+mn-cs"/>
                          <a:sym typeface="Arial"/>
                        </a:rPr>
                        <a:t> generated  hold time data</a:t>
                      </a:r>
                      <a:endParaRPr lang="en-US" sz="1400" b="1" i="0" u="none" strike="noStrike" cap="none" dirty="0" smtClean="0">
                        <a:solidFill>
                          <a:srgbClr val="000000"/>
                        </a:solidFill>
                        <a:effectLst/>
                        <a:latin typeface="+mn-lt"/>
                        <a:ea typeface="+mn-ea"/>
                        <a:cs typeface="+mn-cs"/>
                        <a:sym typeface="Arial"/>
                      </a:endParaRP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80895">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Employee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Name of employees</a:t>
                      </a: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750373">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No. Of  Rework Incidences In Given Day </a:t>
                      </a:r>
                      <a:endParaRPr lang="en-US" sz="1400" b="1" i="0" u="none" strike="noStrike" cap="none" dirty="0">
                        <a:solidFill>
                          <a:srgbClr val="000000"/>
                        </a:solidFill>
                        <a:effectLst/>
                        <a:latin typeface="+mn-lt"/>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smtClean="0">
                          <a:solidFill>
                            <a:srgbClr val="000000"/>
                          </a:solidFill>
                          <a:effectLst/>
                          <a:latin typeface="+mn-lt"/>
                          <a:ea typeface="+mn-ea"/>
                          <a:cs typeface="+mn-cs"/>
                          <a:sym typeface="Arial"/>
                        </a:rPr>
                        <a:t>Discrete</a:t>
                      </a:r>
                      <a:endParaRPr lang="en-US" sz="1400" b="1" i="0" u="none" strike="noStrike" cap="none" dirty="0" smtClean="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No</a:t>
                      </a:r>
                      <a:r>
                        <a:rPr lang="en-US" sz="1400" b="1" i="0" u="none" strike="noStrike" cap="none" baseline="0" dirty="0" smtClean="0">
                          <a:solidFill>
                            <a:srgbClr val="000000"/>
                          </a:solidFill>
                          <a:effectLst/>
                          <a:latin typeface="+mn-lt"/>
                          <a:ea typeface="+mn-ea"/>
                          <a:cs typeface="+mn-cs"/>
                          <a:sym typeface="Arial"/>
                        </a:rPr>
                        <a:t> of rework incidences per day</a:t>
                      </a: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84897">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Handling Multiple Task</a:t>
                      </a:r>
                      <a:endParaRPr lang="en-US" sz="1400" b="1" i="0" u="none" strike="noStrike" cap="none" dirty="0">
                        <a:solidFill>
                          <a:srgbClr val="000000"/>
                        </a:solidFill>
                        <a:effectLst/>
                        <a:latin typeface="+mn-lt"/>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No</a:t>
                      </a:r>
                      <a:r>
                        <a:rPr lang="en-US" sz="1400" b="1" i="0" u="none" strike="noStrike" cap="none" baseline="0" dirty="0" smtClean="0">
                          <a:solidFill>
                            <a:srgbClr val="000000"/>
                          </a:solidFill>
                          <a:effectLst/>
                          <a:latin typeface="+mn-lt"/>
                          <a:ea typeface="+mn-ea"/>
                          <a:cs typeface="+mn-cs"/>
                          <a:sym typeface="Arial"/>
                        </a:rPr>
                        <a:t> of multiple tasks handled per day</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032914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22</a:t>
            </a:fld>
            <a:endParaRPr>
              <a:solidFill>
                <a:srgbClr val="FFFFFF"/>
              </a:solidFill>
            </a:endParaRPr>
          </a:p>
        </p:txBody>
      </p:sp>
      <p:sp>
        <p:nvSpPr>
          <p:cNvPr id="99" name="Title 3"/>
          <p:cNvSpPr txBox="1">
            <a:spLocks/>
          </p:cNvSpPr>
          <p:nvPr/>
        </p:nvSpPr>
        <p:spPr>
          <a:xfrm>
            <a:off x="472040" y="13701"/>
            <a:ext cx="11532033"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Measure Phase Data Collection in Excel – Part 1</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 name="Picture 1"/>
          <p:cNvPicPr>
            <a:picLocks noChangeAspect="1"/>
          </p:cNvPicPr>
          <p:nvPr/>
        </p:nvPicPr>
        <p:blipFill>
          <a:blip r:embed="rId5"/>
          <a:stretch>
            <a:fillRect/>
          </a:stretch>
        </p:blipFill>
        <p:spPr>
          <a:xfrm>
            <a:off x="549570" y="1794047"/>
            <a:ext cx="10982463" cy="4041487"/>
          </a:xfrm>
          <a:prstGeom prst="rect">
            <a:avLst/>
          </a:prstGeom>
          <a:ln>
            <a:solidFill>
              <a:schemeClr val="tx2">
                <a:lumMod val="10000"/>
              </a:schemeClr>
            </a:solidFill>
          </a:ln>
        </p:spPr>
      </p:pic>
      <p:graphicFrame>
        <p:nvGraphicFramePr>
          <p:cNvPr id="3" name="Object 2"/>
          <p:cNvGraphicFramePr>
            <a:graphicFrameLocks noChangeAspect="1"/>
          </p:cNvGraphicFramePr>
          <p:nvPr>
            <p:extLst>
              <p:ext uri="{D42A27DB-BD31-4B8C-83A1-F6EECF244321}">
                <p14:modId xmlns:p14="http://schemas.microsoft.com/office/powerpoint/2010/main" val="1805559528"/>
              </p:ext>
            </p:extLst>
          </p:nvPr>
        </p:nvGraphicFramePr>
        <p:xfrm>
          <a:off x="10437297" y="793603"/>
          <a:ext cx="1510867" cy="1274794"/>
        </p:xfrm>
        <a:graphic>
          <a:graphicData uri="http://schemas.openxmlformats.org/presentationml/2006/ole">
            <mc:AlternateContent xmlns:mc="http://schemas.openxmlformats.org/markup-compatibility/2006">
              <mc:Choice xmlns:v="urn:schemas-microsoft-com:vml" Requires="v">
                <p:oleObj spid="_x0000_s7275"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10437297" y="793603"/>
                        <a:ext cx="1510867" cy="1274794"/>
                      </a:xfrm>
                      <a:prstGeom prst="rect">
                        <a:avLst/>
                      </a:prstGeom>
                    </p:spPr>
                  </p:pic>
                </p:oleObj>
              </mc:Fallback>
            </mc:AlternateContent>
          </a:graphicData>
        </a:graphic>
      </p:graphicFrame>
    </p:spTree>
    <p:extLst>
      <p:ext uri="{BB962C8B-B14F-4D97-AF65-F5344CB8AC3E}">
        <p14:creationId xmlns:p14="http://schemas.microsoft.com/office/powerpoint/2010/main" val="234257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23</a:t>
            </a:fld>
            <a:endParaRPr>
              <a:solidFill>
                <a:srgbClr val="FFFFFF"/>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Object 3"/>
          <p:cNvGraphicFramePr>
            <a:graphicFrameLocks noChangeAspect="1"/>
          </p:cNvGraphicFramePr>
          <p:nvPr>
            <p:extLst>
              <p:ext uri="{D42A27DB-BD31-4B8C-83A1-F6EECF244321}">
                <p14:modId xmlns:p14="http://schemas.microsoft.com/office/powerpoint/2010/main" val="1822148565"/>
              </p:ext>
            </p:extLst>
          </p:nvPr>
        </p:nvGraphicFramePr>
        <p:xfrm>
          <a:off x="10191402" y="644197"/>
          <a:ext cx="1795549" cy="1218010"/>
        </p:xfrm>
        <a:graphic>
          <a:graphicData uri="http://schemas.openxmlformats.org/presentationml/2006/ole">
            <mc:AlternateContent xmlns:mc="http://schemas.openxmlformats.org/markup-compatibility/2006">
              <mc:Choice xmlns:v="urn:schemas-microsoft-com:vml" Requires="v">
                <p:oleObj spid="_x0000_s8297"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91402" y="644197"/>
                        <a:ext cx="1795549" cy="1218010"/>
                      </a:xfrm>
                      <a:prstGeom prst="rect">
                        <a:avLst/>
                      </a:prstGeom>
                    </p:spPr>
                  </p:pic>
                </p:oleObj>
              </mc:Fallback>
            </mc:AlternateContent>
          </a:graphicData>
        </a:graphic>
      </p:graphicFrame>
      <p:pic>
        <p:nvPicPr>
          <p:cNvPr id="2" name="Picture 1"/>
          <p:cNvPicPr>
            <a:picLocks noChangeAspect="1"/>
          </p:cNvPicPr>
          <p:nvPr/>
        </p:nvPicPr>
        <p:blipFill>
          <a:blip r:embed="rId7"/>
          <a:stretch>
            <a:fillRect/>
          </a:stretch>
        </p:blipFill>
        <p:spPr>
          <a:xfrm>
            <a:off x="666970" y="1742572"/>
            <a:ext cx="10865063" cy="4050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itle 3"/>
          <p:cNvSpPr txBox="1">
            <a:spLocks/>
          </p:cNvSpPr>
          <p:nvPr/>
        </p:nvSpPr>
        <p:spPr>
          <a:xfrm>
            <a:off x="609200" y="-48667"/>
            <a:ext cx="11532033"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Measure Phase Data Collection in Excel – Part 2</a:t>
            </a:r>
            <a:endParaRPr lang="en-US" sz="3600" b="1" kern="0" dirty="0">
              <a:solidFill>
                <a:srgbClr val="007BB9"/>
              </a:solidFill>
            </a:endParaRPr>
          </a:p>
        </p:txBody>
      </p:sp>
    </p:spTree>
    <p:extLst>
      <p:ext uri="{BB962C8B-B14F-4D97-AF65-F5344CB8AC3E}">
        <p14:creationId xmlns:p14="http://schemas.microsoft.com/office/powerpoint/2010/main" val="2054098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24</a:t>
            </a:fld>
            <a:endParaRPr dirty="0">
              <a:solidFill>
                <a:srgbClr val="FFFFFF"/>
              </a:solidFill>
            </a:endParaRPr>
          </a:p>
        </p:txBody>
      </p:sp>
      <p:sp>
        <p:nvSpPr>
          <p:cNvPr id="99" name="Title 3"/>
          <p:cNvSpPr txBox="1">
            <a:spLocks/>
          </p:cNvSpPr>
          <p:nvPr/>
        </p:nvSpPr>
        <p:spPr>
          <a:xfrm>
            <a:off x="495272" y="254379"/>
            <a:ext cx="11163328" cy="7129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spcBef>
                <a:spcPct val="50000"/>
              </a:spcBef>
              <a:buClr>
                <a:srgbClr val="007BB9"/>
              </a:buClr>
            </a:pPr>
            <a:r>
              <a:rPr lang="en-US" sz="3200" b="1" kern="0" dirty="0" smtClean="0">
                <a:solidFill>
                  <a:srgbClr val="007BB9"/>
                </a:solidFill>
              </a:rPr>
              <a:t>CAPABILITY ANALYSIS-</a:t>
            </a:r>
            <a:r>
              <a:rPr lang="en-US" sz="3200" b="1" dirty="0" smtClean="0">
                <a:solidFill>
                  <a:srgbClr val="007BB9"/>
                </a:solidFill>
              </a:rPr>
              <a:t>SIGMA </a:t>
            </a:r>
            <a:r>
              <a:rPr lang="en-US" sz="3200" b="1" dirty="0">
                <a:solidFill>
                  <a:srgbClr val="007BB9"/>
                </a:solidFill>
              </a:rPr>
              <a:t>VALUE CALCULATION</a:t>
            </a:r>
            <a:endParaRPr lang="en-US" sz="3200" b="1" i="1" dirty="0">
              <a:solidFill>
                <a:srgbClr val="007BB9"/>
              </a:solidFill>
              <a:latin typeface="Calibri" panose="020F0502020204030204" pitchFamily="34" charset="0"/>
            </a:endParaRPr>
          </a:p>
          <a:p>
            <a:pPr algn="ctr">
              <a:spcBef>
                <a:spcPct val="50000"/>
              </a:spcBef>
              <a:buClr>
                <a:srgbClr val="007BB9"/>
              </a:buClr>
            </a:pPr>
            <a:r>
              <a:rPr lang="en-US" sz="3200" b="1" kern="0" dirty="0" smtClean="0">
                <a:solidFill>
                  <a:srgbClr val="007BB9"/>
                </a:solidFill>
              </a:rPr>
              <a:t> </a:t>
            </a:r>
            <a:endParaRPr lang="en-US" sz="3200" b="1" kern="0" dirty="0">
              <a:solidFill>
                <a:srgbClr val="007BB9"/>
              </a:solidFill>
            </a:endParaRPr>
          </a:p>
        </p:txBody>
      </p:sp>
      <p:sp>
        <p:nvSpPr>
          <p:cNvPr id="357" name="TextBox 356">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8" name="Text Box 6"/>
          <p:cNvSpPr txBox="1">
            <a:spLocks noChangeArrowheads="1"/>
          </p:cNvSpPr>
          <p:nvPr/>
        </p:nvSpPr>
        <p:spPr bwMode="auto">
          <a:xfrm>
            <a:off x="804984" y="1502089"/>
            <a:ext cx="11297798" cy="861774"/>
          </a:xfrm>
          <a:prstGeom prst="rect">
            <a:avLst/>
          </a:prstGeom>
          <a:noFill/>
          <a:ln w="9525">
            <a:noFill/>
            <a:miter lim="800000"/>
            <a:headEnd/>
            <a:tailEnd/>
          </a:ln>
        </p:spPr>
        <p:txBody>
          <a:bodyPr wrap="square">
            <a:spAutoFit/>
          </a:bodyPr>
          <a:lstStyle/>
          <a:p>
            <a:pPr>
              <a:spcBef>
                <a:spcPct val="50000"/>
              </a:spcBef>
            </a:pPr>
            <a:r>
              <a:rPr lang="en-US" sz="2000" b="1" i="1" u="sng" dirty="0">
                <a:solidFill>
                  <a:srgbClr val="3A3F50"/>
                </a:solidFill>
              </a:rPr>
              <a:t>For Continuous Data: </a:t>
            </a:r>
            <a:r>
              <a:rPr lang="en-US" sz="2000" b="1" i="1" dirty="0">
                <a:solidFill>
                  <a:srgbClr val="3A3F50"/>
                </a:solidFill>
              </a:rPr>
              <a:t>                                </a:t>
            </a:r>
            <a:r>
              <a:rPr lang="en-US" sz="2000" b="1" i="1" u="sng" dirty="0">
                <a:solidFill>
                  <a:srgbClr val="3A3F50"/>
                </a:solidFill>
              </a:rPr>
              <a:t>For Discrete Data:</a:t>
            </a:r>
          </a:p>
          <a:p>
            <a:pPr>
              <a:spcBef>
                <a:spcPct val="50000"/>
              </a:spcBef>
            </a:pPr>
            <a:endParaRPr lang="en-US" sz="2000" b="1" i="1" u="sng" dirty="0">
              <a:solidFill>
                <a:srgbClr val="3A3F50"/>
              </a:solidFill>
            </a:endParaRPr>
          </a:p>
        </p:txBody>
      </p:sp>
      <p:sp>
        <p:nvSpPr>
          <p:cNvPr id="7" name="Rectangle 2"/>
          <p:cNvSpPr>
            <a:spLocks noChangeArrowheads="1"/>
          </p:cNvSpPr>
          <p:nvPr/>
        </p:nvSpPr>
        <p:spPr bwMode="auto">
          <a:xfrm>
            <a:off x="5300784" y="2138451"/>
            <a:ext cx="4267200" cy="32004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dirty="0">
              <a:solidFill>
                <a:srgbClr val="FFFFFF"/>
              </a:solidFill>
            </a:endParaRPr>
          </a:p>
        </p:txBody>
      </p:sp>
      <p:sp>
        <p:nvSpPr>
          <p:cNvPr id="10" name="Rectangle 3"/>
          <p:cNvSpPr>
            <a:spLocks noChangeArrowheads="1"/>
          </p:cNvSpPr>
          <p:nvPr/>
        </p:nvSpPr>
        <p:spPr bwMode="auto">
          <a:xfrm>
            <a:off x="804984" y="2138451"/>
            <a:ext cx="4267200" cy="3200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dirty="0">
              <a:solidFill>
                <a:srgbClr val="FFFFFF"/>
              </a:solidFill>
            </a:endParaRPr>
          </a:p>
        </p:txBody>
      </p:sp>
      <p:sp>
        <p:nvSpPr>
          <p:cNvPr id="11" name="Text Box 6"/>
          <p:cNvSpPr txBox="1">
            <a:spLocks noChangeArrowheads="1"/>
          </p:cNvSpPr>
          <p:nvPr/>
        </p:nvSpPr>
        <p:spPr bwMode="auto">
          <a:xfrm>
            <a:off x="1139731" y="3007318"/>
            <a:ext cx="3392732" cy="369332"/>
          </a:xfrm>
          <a:prstGeom prst="rect">
            <a:avLst/>
          </a:prstGeom>
          <a:noFill/>
          <a:ln w="9525">
            <a:noFill/>
            <a:miter lim="800000"/>
            <a:headEnd/>
            <a:tailEnd/>
          </a:ln>
        </p:spPr>
        <p:txBody>
          <a:bodyPr wrap="square">
            <a:spAutoFit/>
          </a:bodyPr>
          <a:lstStyle/>
          <a:p>
            <a:pPr>
              <a:spcBef>
                <a:spcPct val="50000"/>
              </a:spcBef>
            </a:pPr>
            <a:r>
              <a:rPr lang="en-US" b="1" i="1" dirty="0">
                <a:solidFill>
                  <a:srgbClr val="3A3F50"/>
                </a:solidFill>
              </a:rPr>
              <a:t>LONG TERM SIGMA VALUE = </a:t>
            </a:r>
          </a:p>
        </p:txBody>
      </p:sp>
      <p:sp>
        <p:nvSpPr>
          <p:cNvPr id="34" name="Text Box 35"/>
          <p:cNvSpPr txBox="1">
            <a:spLocks noChangeArrowheads="1"/>
          </p:cNvSpPr>
          <p:nvPr/>
        </p:nvSpPr>
        <p:spPr bwMode="auto">
          <a:xfrm>
            <a:off x="804984" y="4043442"/>
            <a:ext cx="3992807" cy="1034129"/>
          </a:xfrm>
          <a:prstGeom prst="rect">
            <a:avLst/>
          </a:prstGeom>
          <a:noFill/>
          <a:ln w="9525">
            <a:noFill/>
            <a:miter lim="800000"/>
            <a:headEnd/>
            <a:tailEnd/>
          </a:ln>
        </p:spPr>
        <p:txBody>
          <a:bodyPr wrap="square">
            <a:spAutoFit/>
          </a:bodyPr>
          <a:lstStyle/>
          <a:p>
            <a:pPr algn="ctr">
              <a:lnSpc>
                <a:spcPct val="80000"/>
              </a:lnSpc>
              <a:spcBef>
                <a:spcPct val="50000"/>
              </a:spcBef>
            </a:pPr>
            <a:r>
              <a:rPr lang="en-US" b="1" i="1" dirty="0">
                <a:solidFill>
                  <a:srgbClr val="3A3F50"/>
                </a:solidFill>
              </a:rPr>
              <a:t>SHORT TERM SIGMA VALUE  = </a:t>
            </a:r>
          </a:p>
          <a:p>
            <a:pPr algn="ctr">
              <a:lnSpc>
                <a:spcPct val="80000"/>
              </a:lnSpc>
              <a:spcBef>
                <a:spcPct val="50000"/>
              </a:spcBef>
            </a:pPr>
            <a:r>
              <a:rPr lang="en-US" b="1" i="1" dirty="0">
                <a:solidFill>
                  <a:srgbClr val="3A3F50"/>
                </a:solidFill>
              </a:rPr>
              <a:t>LONG TERM VALUE + 1.5</a:t>
            </a:r>
          </a:p>
          <a:p>
            <a:pPr algn="ctr">
              <a:lnSpc>
                <a:spcPct val="80000"/>
              </a:lnSpc>
              <a:spcBef>
                <a:spcPct val="50000"/>
              </a:spcBef>
            </a:pPr>
            <a:endParaRPr lang="en-US" b="1" i="1" dirty="0">
              <a:solidFill>
                <a:srgbClr val="3A3F50"/>
              </a:solidFill>
            </a:endParaRPr>
          </a:p>
        </p:txBody>
      </p:sp>
      <p:sp>
        <p:nvSpPr>
          <p:cNvPr id="42" name="Text Box 44"/>
          <p:cNvSpPr txBox="1">
            <a:spLocks noChangeArrowheads="1"/>
          </p:cNvSpPr>
          <p:nvPr/>
        </p:nvSpPr>
        <p:spPr bwMode="auto">
          <a:xfrm>
            <a:off x="804984" y="5584759"/>
            <a:ext cx="6858000" cy="496888"/>
          </a:xfrm>
          <a:prstGeom prst="rect">
            <a:avLst/>
          </a:prstGeom>
          <a:noFill/>
          <a:ln w="9525">
            <a:noFill/>
            <a:miter lim="800000"/>
            <a:headEnd/>
            <a:tailEnd/>
          </a:ln>
        </p:spPr>
        <p:txBody>
          <a:bodyPr>
            <a:spAutoFit/>
          </a:bodyPr>
          <a:lstStyle/>
          <a:p>
            <a:pPr>
              <a:lnSpc>
                <a:spcPct val="70000"/>
              </a:lnSpc>
              <a:spcBef>
                <a:spcPct val="50000"/>
              </a:spcBef>
            </a:pPr>
            <a:r>
              <a:rPr lang="en-US" sz="1400" i="1" u="sng" dirty="0">
                <a:solidFill>
                  <a:srgbClr val="3A3F50"/>
                </a:solidFill>
              </a:rPr>
              <a:t>Note</a:t>
            </a:r>
            <a:r>
              <a:rPr lang="en-US" sz="1400" i="1" dirty="0">
                <a:solidFill>
                  <a:srgbClr val="3A3F50"/>
                </a:solidFill>
              </a:rPr>
              <a:t>:  if the spec limit is an UPPER spec, the numerator is USL – Mean (or Target); </a:t>
            </a:r>
          </a:p>
          <a:p>
            <a:pPr>
              <a:lnSpc>
                <a:spcPct val="70000"/>
              </a:lnSpc>
              <a:spcBef>
                <a:spcPct val="50000"/>
              </a:spcBef>
            </a:pPr>
            <a:r>
              <a:rPr lang="en-US" sz="1400" i="1" dirty="0">
                <a:solidFill>
                  <a:srgbClr val="3A3F50"/>
                </a:solidFill>
              </a:rPr>
              <a:t>          if the spec limit is a LOWER spec, the numerator is Mean (or Target) - LSL</a:t>
            </a:r>
          </a:p>
        </p:txBody>
      </p:sp>
      <p:sp>
        <p:nvSpPr>
          <p:cNvPr id="2" name="TextBox 1"/>
          <p:cNvSpPr txBox="1"/>
          <p:nvPr/>
        </p:nvSpPr>
        <p:spPr>
          <a:xfrm>
            <a:off x="1447800" y="3392929"/>
            <a:ext cx="3048000" cy="369332"/>
          </a:xfrm>
          <a:prstGeom prst="rect">
            <a:avLst/>
          </a:prstGeom>
          <a:noFill/>
        </p:spPr>
        <p:txBody>
          <a:bodyPr wrap="square" rtlCol="0">
            <a:spAutoFit/>
          </a:bodyPr>
          <a:lstStyle/>
          <a:p>
            <a:r>
              <a:rPr lang="en-US" b="1" dirty="0">
                <a:solidFill>
                  <a:srgbClr val="3A3F50"/>
                </a:solidFill>
              </a:rPr>
              <a:t>NORMSINV(1-DPO)</a:t>
            </a:r>
          </a:p>
        </p:txBody>
      </p:sp>
      <p:sp>
        <p:nvSpPr>
          <p:cNvPr id="44" name="TextBox 43"/>
          <p:cNvSpPr txBox="1"/>
          <p:nvPr/>
        </p:nvSpPr>
        <p:spPr>
          <a:xfrm>
            <a:off x="1185984" y="2295916"/>
            <a:ext cx="3048000" cy="369332"/>
          </a:xfrm>
          <a:prstGeom prst="rect">
            <a:avLst/>
          </a:prstGeom>
          <a:noFill/>
        </p:spPr>
        <p:txBody>
          <a:bodyPr wrap="square" rtlCol="0">
            <a:spAutoFit/>
          </a:bodyPr>
          <a:lstStyle/>
          <a:p>
            <a:r>
              <a:rPr lang="en-US" b="1" dirty="0">
                <a:solidFill>
                  <a:srgbClr val="3A3F50"/>
                </a:solidFill>
              </a:rPr>
              <a:t>FORMULA</a:t>
            </a:r>
          </a:p>
        </p:txBody>
      </p:sp>
      <p:sp>
        <p:nvSpPr>
          <p:cNvPr id="45" name="Text Box 6"/>
          <p:cNvSpPr txBox="1">
            <a:spLocks noChangeArrowheads="1"/>
          </p:cNvSpPr>
          <p:nvPr/>
        </p:nvSpPr>
        <p:spPr bwMode="auto">
          <a:xfrm>
            <a:off x="5554849" y="2898561"/>
            <a:ext cx="3392732" cy="369332"/>
          </a:xfrm>
          <a:prstGeom prst="rect">
            <a:avLst/>
          </a:prstGeom>
          <a:noFill/>
          <a:ln w="9525">
            <a:noFill/>
            <a:miter lim="800000"/>
            <a:headEnd/>
            <a:tailEnd/>
          </a:ln>
        </p:spPr>
        <p:txBody>
          <a:bodyPr wrap="square">
            <a:spAutoFit/>
          </a:bodyPr>
          <a:lstStyle/>
          <a:p>
            <a:pPr>
              <a:spcBef>
                <a:spcPct val="50000"/>
              </a:spcBef>
            </a:pPr>
            <a:r>
              <a:rPr lang="en-US" b="1" i="1" dirty="0">
                <a:solidFill>
                  <a:srgbClr val="3A3F50"/>
                </a:solidFill>
              </a:rPr>
              <a:t>LONG TERM SIGMA VALUE = </a:t>
            </a:r>
          </a:p>
        </p:txBody>
      </p:sp>
      <p:sp>
        <p:nvSpPr>
          <p:cNvPr id="46" name="TextBox 45"/>
          <p:cNvSpPr txBox="1"/>
          <p:nvPr/>
        </p:nvSpPr>
        <p:spPr>
          <a:xfrm>
            <a:off x="5862918" y="3284172"/>
            <a:ext cx="3048000" cy="369332"/>
          </a:xfrm>
          <a:prstGeom prst="rect">
            <a:avLst/>
          </a:prstGeom>
          <a:noFill/>
        </p:spPr>
        <p:txBody>
          <a:bodyPr wrap="square" rtlCol="0">
            <a:spAutoFit/>
          </a:bodyPr>
          <a:lstStyle/>
          <a:p>
            <a:r>
              <a:rPr lang="en-US" b="1" dirty="0">
                <a:solidFill>
                  <a:srgbClr val="3A3F50"/>
                </a:solidFill>
              </a:rPr>
              <a:t>NORMSINV(1-DPO)</a:t>
            </a:r>
          </a:p>
        </p:txBody>
      </p:sp>
      <p:sp>
        <p:nvSpPr>
          <p:cNvPr id="47" name="TextBox 46"/>
          <p:cNvSpPr txBox="1"/>
          <p:nvPr/>
        </p:nvSpPr>
        <p:spPr>
          <a:xfrm>
            <a:off x="5554849" y="2324768"/>
            <a:ext cx="3018463" cy="369332"/>
          </a:xfrm>
          <a:prstGeom prst="rect">
            <a:avLst/>
          </a:prstGeom>
          <a:noFill/>
        </p:spPr>
        <p:txBody>
          <a:bodyPr wrap="square" rtlCol="0">
            <a:spAutoFit/>
          </a:bodyPr>
          <a:lstStyle/>
          <a:p>
            <a:r>
              <a:rPr lang="en-US" b="1" dirty="0">
                <a:solidFill>
                  <a:srgbClr val="3A3F50"/>
                </a:solidFill>
              </a:rPr>
              <a:t>FORMULA</a:t>
            </a:r>
          </a:p>
        </p:txBody>
      </p:sp>
      <p:pic>
        <p:nvPicPr>
          <p:cNvPr id="16" name="Picture 1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42845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Title 3"/>
          <p:cNvSpPr txBox="1">
            <a:spLocks/>
          </p:cNvSpPr>
          <p:nvPr/>
        </p:nvSpPr>
        <p:spPr>
          <a:xfrm>
            <a:off x="495272" y="254379"/>
            <a:ext cx="11163328" cy="7129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spcBef>
                <a:spcPct val="50000"/>
              </a:spcBef>
              <a:buClr>
                <a:srgbClr val="007BB9"/>
              </a:buClr>
            </a:pPr>
            <a:r>
              <a:rPr lang="en-US" sz="3200" b="1" dirty="0" smtClean="0">
                <a:solidFill>
                  <a:srgbClr val="007BB9"/>
                </a:solidFill>
              </a:rPr>
              <a:t>DETERMINE PROCESS CAPABILITY- DPMO</a:t>
            </a:r>
            <a:endParaRPr lang="en-US" sz="3200" b="1" i="1" dirty="0">
              <a:solidFill>
                <a:srgbClr val="007BB9"/>
              </a:solidFill>
              <a:latin typeface="Calibri" panose="020F0502020204030204" pitchFamily="34" charset="0"/>
            </a:endParaRPr>
          </a:p>
        </p:txBody>
      </p:sp>
      <p:sp>
        <p:nvSpPr>
          <p:cNvPr id="5" name="Rectangle 4"/>
          <p:cNvSpPr/>
          <p:nvPr/>
        </p:nvSpPr>
        <p:spPr>
          <a:xfrm>
            <a:off x="1782863" y="1130422"/>
            <a:ext cx="4737194" cy="369332"/>
          </a:xfrm>
          <a:prstGeom prst="rect">
            <a:avLst/>
          </a:prstGeom>
        </p:spPr>
        <p:txBody>
          <a:bodyPr wrap="none">
            <a:spAutoFit/>
          </a:bodyPr>
          <a:lstStyle/>
          <a:p>
            <a:pPr algn="ctr">
              <a:spcBef>
                <a:spcPct val="50000"/>
              </a:spcBef>
            </a:pPr>
            <a:r>
              <a:rPr lang="en-US" b="1" dirty="0">
                <a:solidFill>
                  <a:srgbClr val="3A3F50"/>
                </a:solidFill>
              </a:rPr>
              <a:t>DPMO – Defects per million opportunities</a:t>
            </a:r>
            <a:endParaRPr lang="en-US" b="1" i="1" dirty="0">
              <a:solidFill>
                <a:srgbClr val="3A3F50"/>
              </a:solidFill>
              <a:latin typeface="Calibri" panose="020F0502020204030204" pitchFamily="34" charset="0"/>
            </a:endParaRPr>
          </a:p>
        </p:txBody>
      </p:sp>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pic>
        <p:nvPicPr>
          <p:cNvPr id="2" name="Picture 1"/>
          <p:cNvPicPr>
            <a:picLocks noChangeAspect="1"/>
          </p:cNvPicPr>
          <p:nvPr/>
        </p:nvPicPr>
        <p:blipFill>
          <a:blip r:embed="rId4"/>
          <a:stretch>
            <a:fillRect/>
          </a:stretch>
        </p:blipFill>
        <p:spPr>
          <a:xfrm>
            <a:off x="1123836" y="1662870"/>
            <a:ext cx="9239250" cy="2838450"/>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nvPr>
        </p:nvGraphicFramePr>
        <p:xfrm>
          <a:off x="1123836" y="5321147"/>
          <a:ext cx="9239250" cy="1046465"/>
        </p:xfrm>
        <a:graphic>
          <a:graphicData uri="http://schemas.openxmlformats.org/drawingml/2006/table">
            <a:tbl>
              <a:tblPr/>
              <a:tblGrid>
                <a:gridCol w="5162853">
                  <a:extLst>
                    <a:ext uri="{9D8B030D-6E8A-4147-A177-3AD203B41FA5}">
                      <a16:colId xmlns="" xmlns:a16="http://schemas.microsoft.com/office/drawing/2014/main" val="20000"/>
                    </a:ext>
                  </a:extLst>
                </a:gridCol>
                <a:gridCol w="4076397">
                  <a:extLst>
                    <a:ext uri="{9D8B030D-6E8A-4147-A177-3AD203B41FA5}">
                      <a16:colId xmlns="" xmlns:a16="http://schemas.microsoft.com/office/drawing/2014/main" val="20001"/>
                    </a:ext>
                  </a:extLst>
                </a:gridCol>
              </a:tblGrid>
              <a:tr h="548150">
                <a:tc>
                  <a:txBody>
                    <a:bodyPr/>
                    <a:lstStyle/>
                    <a:p>
                      <a:pPr algn="ctr" fontAlgn="ctr"/>
                      <a:r>
                        <a:rPr lang="en-US" sz="1800" b="1" i="0" u="none" strike="noStrike" dirty="0" smtClean="0">
                          <a:solidFill>
                            <a:schemeClr val="bg1"/>
                          </a:solidFill>
                          <a:effectLst/>
                          <a:latin typeface="Calibri" panose="020F0502020204030204" pitchFamily="34" charset="0"/>
                        </a:rPr>
                        <a:t>LONG TERM SIGMA VALUE (ZLT)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1" dirty="0" smtClean="0">
                          <a:solidFill>
                            <a:schemeClr val="tx1"/>
                          </a:solidFill>
                          <a:latin typeface="+mn-lt"/>
                        </a:rPr>
                        <a:t>ZLT= normsinv( 1- DPO) </a:t>
                      </a:r>
                      <a:endParaRPr lang="en-US" sz="20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8315">
                <a:tc>
                  <a:txBody>
                    <a:bodyPr/>
                    <a:lstStyle/>
                    <a:p>
                      <a:pPr algn="ctr" fontAlgn="ctr"/>
                      <a:r>
                        <a:rPr lang="en-US" sz="1800" b="1" i="0" u="none" strike="noStrike" dirty="0" smtClean="0">
                          <a:solidFill>
                            <a:schemeClr val="bg1"/>
                          </a:solidFill>
                          <a:effectLst/>
                          <a:latin typeface="Calibri" panose="020F0502020204030204" pitchFamily="34" charset="0"/>
                        </a:rPr>
                        <a:t>SHORT TERM SIGMA VALUE (ZST)</a:t>
                      </a:r>
                      <a:endParaRPr lang="en-US" sz="1600" b="1" i="0" u="none" strike="noStrike" dirty="0" smtClean="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ZST=</a:t>
                      </a:r>
                      <a:r>
                        <a:rPr lang="en-US" sz="2000" b="1" i="0" u="none" strike="noStrike" baseline="0" dirty="0" smtClean="0">
                          <a:solidFill>
                            <a:srgbClr val="000000"/>
                          </a:solidFill>
                          <a:effectLst/>
                          <a:latin typeface="Calibri" panose="020F0502020204030204" pitchFamily="34" charset="0"/>
                        </a:rPr>
                        <a:t> ZLT +1.5</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8" name="Rectangle 7"/>
          <p:cNvSpPr/>
          <p:nvPr/>
        </p:nvSpPr>
        <p:spPr>
          <a:xfrm>
            <a:off x="1744391" y="4827552"/>
            <a:ext cx="4096058" cy="369332"/>
          </a:xfrm>
          <a:prstGeom prst="rect">
            <a:avLst/>
          </a:prstGeom>
        </p:spPr>
        <p:txBody>
          <a:bodyPr wrap="none">
            <a:spAutoFit/>
          </a:bodyPr>
          <a:lstStyle/>
          <a:p>
            <a:pPr algn="ctr">
              <a:spcBef>
                <a:spcPct val="50000"/>
              </a:spcBef>
            </a:pPr>
            <a:r>
              <a:rPr lang="en-US" b="1" dirty="0">
                <a:solidFill>
                  <a:srgbClr val="3A3F50"/>
                </a:solidFill>
              </a:rPr>
              <a:t>For Sigma Value use Excel formula:</a:t>
            </a:r>
            <a:endParaRPr lang="en-US" b="1" i="1" dirty="0">
              <a:solidFill>
                <a:srgbClr val="3A3F50"/>
              </a:solidFill>
              <a:latin typeface="Calibri" panose="020F0502020204030204" pitchFamily="34" charset="0"/>
            </a:endParaRPr>
          </a:p>
        </p:txBody>
      </p:sp>
      <p:sp>
        <p:nvSpPr>
          <p:cNvPr id="9" name="TextBox 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10"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r>
              <a:rPr lang="en" dirty="0" smtClean="0">
                <a:solidFill>
                  <a:srgbClr val="FFFFFF"/>
                </a:solidFill>
              </a:rPr>
              <a:t>25</a:t>
            </a:r>
            <a:endParaRPr dirty="0">
              <a:solidFill>
                <a:srgbClr val="FFFFFF"/>
              </a:solidFill>
            </a:endParaRPr>
          </a:p>
        </p:txBody>
      </p:sp>
    </p:spTree>
    <p:extLst>
      <p:ext uri="{BB962C8B-B14F-4D97-AF65-F5344CB8AC3E}">
        <p14:creationId xmlns:p14="http://schemas.microsoft.com/office/powerpoint/2010/main" val="236727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Title 3"/>
          <p:cNvSpPr txBox="1">
            <a:spLocks/>
          </p:cNvSpPr>
          <p:nvPr/>
        </p:nvSpPr>
        <p:spPr>
          <a:xfrm>
            <a:off x="3684896" y="40945"/>
            <a:ext cx="5292374" cy="6277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spcBef>
                <a:spcPct val="50000"/>
              </a:spcBef>
              <a:buClr>
                <a:srgbClr val="007BB9"/>
              </a:buClr>
            </a:pPr>
            <a:r>
              <a:rPr lang="en-US" sz="3200" b="1" dirty="0" smtClean="0">
                <a:solidFill>
                  <a:srgbClr val="007BB9"/>
                </a:solidFill>
              </a:rPr>
              <a:t>CAPABILITY ANALYSIS</a:t>
            </a:r>
            <a:endParaRPr lang="en-US" sz="3200" b="1" i="1" dirty="0">
              <a:solidFill>
                <a:srgbClr val="007BB9"/>
              </a:solidFill>
              <a:latin typeface="Calibri" panose="020F0502020204030204" pitchFamily="34" charset="0"/>
            </a:endParaRPr>
          </a:p>
        </p:txBody>
      </p:sp>
      <p:pic>
        <p:nvPicPr>
          <p:cNvPr id="5" name="Picture 4">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37379757"/>
              </p:ext>
            </p:extLst>
          </p:nvPr>
        </p:nvGraphicFramePr>
        <p:xfrm>
          <a:off x="357809" y="729819"/>
          <a:ext cx="11515743" cy="5740955"/>
        </p:xfrm>
        <a:graphic>
          <a:graphicData uri="http://schemas.openxmlformats.org/drawingml/2006/table">
            <a:tbl>
              <a:tblPr/>
              <a:tblGrid>
                <a:gridCol w="6967844">
                  <a:extLst>
                    <a:ext uri="{9D8B030D-6E8A-4147-A177-3AD203B41FA5}">
                      <a16:colId xmlns="" xmlns:a16="http://schemas.microsoft.com/office/drawing/2014/main" val="20000"/>
                    </a:ext>
                  </a:extLst>
                </a:gridCol>
                <a:gridCol w="4547899">
                  <a:extLst>
                    <a:ext uri="{9D8B030D-6E8A-4147-A177-3AD203B41FA5}">
                      <a16:colId xmlns="" xmlns:a16="http://schemas.microsoft.com/office/drawing/2014/main" val="20001"/>
                    </a:ext>
                  </a:extLst>
                </a:gridCol>
              </a:tblGrid>
              <a:tr h="745329">
                <a:tc>
                  <a:txBody>
                    <a:bodyPr/>
                    <a:lstStyle/>
                    <a:p>
                      <a:pPr algn="r" fontAlgn="ctr"/>
                      <a:r>
                        <a:rPr lang="en-US" sz="1800" b="1" i="0" u="none" strike="noStrike" dirty="0" smtClean="0">
                          <a:solidFill>
                            <a:schemeClr val="bg1"/>
                          </a:solidFill>
                          <a:effectLst/>
                          <a:latin typeface="Calibri" panose="020F0502020204030204" pitchFamily="34" charset="0"/>
                        </a:rPr>
                        <a:t>DEFECTIVE</a:t>
                      </a:r>
                      <a:r>
                        <a:rPr lang="en-US" sz="1800" b="1" i="0" u="none" strike="noStrike" baseline="0" dirty="0" smtClean="0">
                          <a:solidFill>
                            <a:schemeClr val="bg1"/>
                          </a:solidFill>
                          <a:effectLst/>
                          <a:latin typeface="Calibri" panose="020F0502020204030204" pitchFamily="34" charset="0"/>
                        </a:rPr>
                        <a:t> DEFINITION</a:t>
                      </a:r>
                      <a:endParaRPr lang="en-US" sz="1800" b="1" i="0" u="none" strike="noStrike" dirty="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CSAT score &lt;3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641577">
                <a:tc>
                  <a:txBody>
                    <a:bodyPr/>
                    <a:lstStyle/>
                    <a:p>
                      <a:pPr algn="r" fontAlgn="ctr"/>
                      <a:r>
                        <a:rPr lang="en-US" sz="1800" b="1" i="0" u="none" strike="noStrike" dirty="0" smtClean="0">
                          <a:solidFill>
                            <a:schemeClr val="bg1"/>
                          </a:solidFill>
                          <a:effectLst/>
                          <a:latin typeface="Calibri" panose="020F0502020204030204" pitchFamily="34" charset="0"/>
                        </a:rPr>
                        <a:t>TOTAL UNITS </a:t>
                      </a:r>
                    </a:p>
                    <a:p>
                      <a:pPr algn="r" fontAlgn="ct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Take count of CSAT data from measure phase)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81674">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TOTAL 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Here defectives &amp; opportunities are same)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742447">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How many defectives from CSAT data in measure phase are not meeting target &lt;3 CSAT score.)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740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681675">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DEFECTS/DEFECTIVES </a:t>
                      </a:r>
                      <a:r>
                        <a:rPr lang="en-US" sz="1800" b="1" i="0" u="none" strike="noStrike" dirty="0">
                          <a:solidFill>
                            <a:schemeClr val="bg1"/>
                          </a:solidFill>
                          <a:effectLst/>
                          <a:latin typeface="Calibri" panose="020F0502020204030204" pitchFamily="34" charset="0"/>
                        </a:rPr>
                        <a:t>PER </a:t>
                      </a:r>
                      <a:r>
                        <a:rPr lang="en-US" sz="1800" b="1" i="0" u="none" strike="noStrike" dirty="0" smtClean="0">
                          <a:solidFill>
                            <a:schemeClr val="bg1"/>
                          </a:solidFill>
                          <a:effectLst/>
                          <a:latin typeface="Calibri" panose="020F0502020204030204" pitchFamily="34" charset="0"/>
                        </a:rPr>
                        <a:t>OPPORTUNITIES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DPO formula calculate DPO value)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0.4933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735140">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DEFECTIVES </a:t>
                      </a:r>
                      <a:r>
                        <a:rPr lang="en-US" sz="1800" b="1" i="0" u="none" strike="noStrike" dirty="0">
                          <a:solidFill>
                            <a:schemeClr val="bg1"/>
                          </a:solidFill>
                          <a:effectLst/>
                          <a:latin typeface="Calibri" panose="020F0502020204030204" pitchFamily="34" charset="0"/>
                        </a:rPr>
                        <a:t>PER MILLION </a:t>
                      </a:r>
                      <a:r>
                        <a:rPr lang="en-US" sz="1800" b="1" i="0" u="none" strike="noStrike" dirty="0" smtClean="0">
                          <a:solidFill>
                            <a:schemeClr val="bg1"/>
                          </a:solidFill>
                          <a:effectLst/>
                          <a:latin typeface="Calibri" panose="020F0502020204030204" pitchFamily="34" charset="0"/>
                        </a:rPr>
                        <a:t>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DPMO formula calculate value )</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493333.33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788605">
                <a:tc>
                  <a:txBody>
                    <a:bodyPr/>
                    <a:lstStyle/>
                    <a:p>
                      <a:pPr algn="r" fontAlgn="ctr"/>
                      <a:r>
                        <a:rPr lang="en-US" sz="1800" b="1" i="0" u="none" strike="noStrike" dirty="0" smtClean="0">
                          <a:solidFill>
                            <a:schemeClr val="bg1"/>
                          </a:solidFill>
                          <a:effectLst/>
                          <a:latin typeface="Calibri" panose="020F0502020204030204" pitchFamily="34" charset="0"/>
                        </a:rPr>
                        <a:t>LONG TERM SIGMA VALUE (ZLT)</a:t>
                      </a:r>
                    </a:p>
                    <a:p>
                      <a:pPr algn="r" fontAlgn="ctr"/>
                      <a:r>
                        <a:rPr lang="en-US" sz="1400" b="1" i="1" dirty="0" smtClean="0">
                          <a:solidFill>
                            <a:schemeClr val="accent3">
                              <a:lumMod val="40000"/>
                              <a:lumOff val="60000"/>
                            </a:schemeClr>
                          </a:solidFill>
                          <a:latin typeface="+mn-lt"/>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dirty="0" smtClean="0">
                          <a:solidFill>
                            <a:schemeClr val="accent3">
                              <a:lumMod val="40000"/>
                              <a:lumOff val="60000"/>
                            </a:schemeClr>
                          </a:solidFill>
                          <a:latin typeface="+mn-lt"/>
                        </a:rPr>
                        <a:t>: Use formula :- normsinv( 1- DPO) </a:t>
                      </a:r>
                      <a:endParaRPr lang="en-US" sz="1800" b="1" i="0" u="none" strike="noStrike" dirty="0">
                        <a:solidFill>
                          <a:schemeClr val="accent3">
                            <a:lumMod val="40000"/>
                            <a:lumOff val="60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0.0167</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724508">
                <a:tc>
                  <a:txBody>
                    <a:bodyPr/>
                    <a:lstStyle/>
                    <a:p>
                      <a:pPr algn="r" fontAlgn="ctr"/>
                      <a:r>
                        <a:rPr lang="en-US" sz="1800" b="1" i="0" u="none" strike="noStrike" dirty="0" smtClean="0">
                          <a:solidFill>
                            <a:schemeClr val="bg1"/>
                          </a:solidFill>
                          <a:effectLst/>
                          <a:latin typeface="Calibri" panose="020F0502020204030204" pitchFamily="34" charset="0"/>
                        </a:rPr>
                        <a:t>SHORT </a:t>
                      </a:r>
                      <a:r>
                        <a:rPr lang="en-US" sz="1800" b="1" i="0" u="none" strike="noStrike" dirty="0">
                          <a:solidFill>
                            <a:schemeClr val="bg1"/>
                          </a:solidFill>
                          <a:effectLst/>
                          <a:latin typeface="Calibri" panose="020F0502020204030204" pitchFamily="34" charset="0"/>
                        </a:rPr>
                        <a:t>TERM SIGMA VALUE (ZST</a:t>
                      </a:r>
                      <a:r>
                        <a:rPr lang="en-US" sz="1800" b="1" i="0" u="none" strike="noStrike" dirty="0" smtClean="0">
                          <a:solidFill>
                            <a:schemeClr val="bg1"/>
                          </a:solidFill>
                          <a:effectLst/>
                          <a:latin typeface="Calibri" panose="020F0502020204030204" pitchFamily="34" charset="0"/>
                        </a:rPr>
                        <a:t>)</a:t>
                      </a:r>
                      <a:endParaRPr lang="en-US" sz="1600" b="1" i="0" u="none" strike="noStrike" dirty="0" smtClean="0">
                        <a:solidFill>
                          <a:schemeClr val="bg1"/>
                        </a:solidFill>
                        <a:effectLst/>
                        <a:latin typeface="Calibri" panose="020F0502020204030204" pitchFamily="34" charset="0"/>
                      </a:endParaRP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N/A)</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NA</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6" name="TextBox 5">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7"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r>
              <a:rPr lang="en" dirty="0" smtClean="0">
                <a:solidFill>
                  <a:srgbClr val="FFFFFF"/>
                </a:solidFill>
              </a:rPr>
              <a:t>26</a:t>
            </a:r>
            <a:endParaRPr dirty="0">
              <a:solidFill>
                <a:srgbClr val="FFFFFF"/>
              </a:solidFill>
            </a:endParaRPr>
          </a:p>
        </p:txBody>
      </p:sp>
    </p:spTree>
    <p:extLst>
      <p:ext uri="{BB962C8B-B14F-4D97-AF65-F5344CB8AC3E}">
        <p14:creationId xmlns:p14="http://schemas.microsoft.com/office/powerpoint/2010/main" val="288105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781410"/>
            <a:ext cx="7521200" cy="992304"/>
          </a:xfrm>
        </p:spPr>
        <p:txBody>
          <a:bodyPr anchor="ctr"/>
          <a:lstStyle/>
          <a:p>
            <a:pPr algn="ctr"/>
            <a:r>
              <a:rPr lang="en-US" sz="6000" b="1" dirty="0"/>
              <a:t>ANALYZE PHASE</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27</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011549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28</a:t>
            </a:fld>
            <a:endParaRPr dirty="0">
              <a:solidFill>
                <a:srgbClr val="FFFFFF"/>
              </a:solidFill>
            </a:endParaRPr>
          </a:p>
        </p:txBody>
      </p:sp>
      <p:sp>
        <p:nvSpPr>
          <p:cNvPr id="99" name="Title 3"/>
          <p:cNvSpPr txBox="1">
            <a:spLocks/>
          </p:cNvSpPr>
          <p:nvPr/>
        </p:nvSpPr>
        <p:spPr>
          <a:xfrm>
            <a:off x="2492610" y="1797973"/>
            <a:ext cx="6537911" cy="91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GRAPHICAL ANALYSIS</a:t>
            </a:r>
            <a:endParaRPr lang="en-US" sz="60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1275748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29</a:t>
            </a:fld>
            <a:endParaRPr lang="en">
              <a:solidFill>
                <a:srgbClr val="FFFFF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235" y="1007524"/>
            <a:ext cx="9169895" cy="5850476"/>
          </a:xfrm>
          <a:prstGeom prst="rect">
            <a:avLst/>
          </a:prstGeom>
        </p:spPr>
      </p:pic>
      <p:sp>
        <p:nvSpPr>
          <p:cNvPr id="5" name="Title 3"/>
          <p:cNvSpPr txBox="1">
            <a:spLocks/>
          </p:cNvSpPr>
          <p:nvPr/>
        </p:nvSpPr>
        <p:spPr>
          <a:xfrm>
            <a:off x="1377235" y="236483"/>
            <a:ext cx="8878702" cy="59909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Summary chart for reference</a:t>
            </a:r>
            <a:endParaRPr lang="en-US" sz="3600" b="1" kern="0" dirty="0">
              <a:solidFill>
                <a:srgbClr val="007BB9"/>
              </a:solidFill>
            </a:endParaRPr>
          </a:p>
        </p:txBody>
      </p:sp>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7399"/>
            <a:ext cx="1609969" cy="365051"/>
          </a:xfrm>
          <a:prstGeom prst="rect">
            <a:avLst/>
          </a:prstGeom>
        </p:spPr>
      </p:pic>
    </p:spTree>
    <p:extLst>
      <p:ext uri="{BB962C8B-B14F-4D97-AF65-F5344CB8AC3E}">
        <p14:creationId xmlns:p14="http://schemas.microsoft.com/office/powerpoint/2010/main" val="2399999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10381"/>
            <a:ext cx="3105150" cy="936617"/>
          </a:xfrm>
        </p:spPr>
        <p:txBody>
          <a:bodyPr anchor="ctr"/>
          <a:lstStyle/>
          <a:p>
            <a:r>
              <a:rPr lang="en-US" dirty="0" smtClean="0"/>
              <a:t>Scenario:</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3</a:t>
            </a:fld>
            <a:endParaRPr lang="en">
              <a:solidFill>
                <a:srgbClr val="FFFFFF"/>
              </a:solidFill>
            </a:endParaRPr>
          </a:p>
        </p:txBody>
      </p:sp>
      <p:sp>
        <p:nvSpPr>
          <p:cNvPr id="4" name="Rectangle 3"/>
          <p:cNvSpPr/>
          <p:nvPr/>
        </p:nvSpPr>
        <p:spPr>
          <a:xfrm>
            <a:off x="609600" y="1746998"/>
            <a:ext cx="11010900" cy="3970318"/>
          </a:xfrm>
          <a:prstGeom prst="rect">
            <a:avLst/>
          </a:prstGeom>
        </p:spPr>
        <p:txBody>
          <a:bodyPr wrap="square">
            <a:spAutoFit/>
          </a:bodyPr>
          <a:lstStyle/>
          <a:p>
            <a:pPr lvl="0">
              <a:lnSpc>
                <a:spcPct val="200000"/>
              </a:lnSpc>
            </a:pPr>
            <a:r>
              <a:rPr lang="en-US" b="1" dirty="0" smtClean="0"/>
              <a:t>Mr. Shawn who works for Citizens Bank, The US based bank is the client of Horizon Services. Mr. Vinod Patil is the process owner for insurance consumer service process in Horizon Services. Mr. Shawn informed Mr. Vinod saying “Your service is not meeting the customer satisfaction level as mentioned in SLA. It is affecting my customer retention and I am loosing my customer because of improper customer care service. Please work on improving the customer satisfaction to level as mentioned in SLA or we will discontinue this contract with your company”. Now Mr. Vinod has to work on bringing CSAT level as per to the SLA.</a:t>
            </a:r>
            <a:endParaRPr lang="en-US" b="1" dirty="0"/>
          </a:p>
        </p:txBody>
      </p:sp>
      <p:pic>
        <p:nvPicPr>
          <p:cNvPr id="5" name="Picture 4">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7878646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30</a:t>
            </a:fld>
            <a:endParaRPr dirty="0">
              <a:solidFill>
                <a:srgbClr val="FFFFFF"/>
              </a:solidFill>
            </a:endParaRPr>
          </a:p>
        </p:txBody>
      </p:sp>
      <p:sp>
        <p:nvSpPr>
          <p:cNvPr id="99" name="Title 3"/>
          <p:cNvSpPr txBox="1">
            <a:spLocks/>
          </p:cNvSpPr>
          <p:nvPr/>
        </p:nvSpPr>
        <p:spPr>
          <a:xfrm>
            <a:off x="640325" y="611593"/>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smtClean="0">
                <a:solidFill>
                  <a:srgbClr val="007BB9"/>
                </a:solidFill>
              </a:rPr>
              <a:t>Pareto Tests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Text Box 4"/>
          <p:cNvSpPr txBox="1">
            <a:spLocks noChangeArrowheads="1"/>
          </p:cNvSpPr>
          <p:nvPr/>
        </p:nvSpPr>
        <p:spPr bwMode="auto">
          <a:xfrm>
            <a:off x="242888" y="1600737"/>
            <a:ext cx="11705125" cy="1015663"/>
          </a:xfrm>
          <a:prstGeom prst="rect">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Arial" panose="020B0604020202020204" pitchFamily="34" charset="0"/>
              <a:buChar char="•"/>
            </a:pPr>
            <a:r>
              <a:rPr lang="en-US" sz="2000" dirty="0">
                <a:solidFill>
                  <a:srgbClr val="00B5DD">
                    <a:lumMod val="50000"/>
                  </a:srgbClr>
                </a:solidFill>
              </a:rPr>
              <a:t>Is constructed for Discrete data like No. of errors or counts</a:t>
            </a:r>
          </a:p>
          <a:p>
            <a:pPr marL="342900" indent="-342900">
              <a:buFont typeface="Arial" panose="020B0604020202020204" pitchFamily="34" charset="0"/>
              <a:buChar char="•"/>
            </a:pPr>
            <a:r>
              <a:rPr lang="en-US" sz="2000" dirty="0">
                <a:solidFill>
                  <a:srgbClr val="00B5DD">
                    <a:lumMod val="50000"/>
                  </a:srgbClr>
                </a:solidFill>
              </a:rPr>
              <a:t>Helps a team to focus on those causes that will have the greatest impact if solved; And, displays the relative importance of problems in a simple, quickly interpreted, visual format.</a:t>
            </a:r>
          </a:p>
        </p:txBody>
      </p:sp>
      <p:pic>
        <p:nvPicPr>
          <p:cNvPr id="7" name="Picture 2"/>
          <p:cNvPicPr>
            <a:picLocks noChangeAspect="1" noChangeArrowheads="1"/>
          </p:cNvPicPr>
          <p:nvPr/>
        </p:nvPicPr>
        <p:blipFill rotWithShape="1">
          <a:blip r:embed="rId4" cstate="print"/>
          <a:srcRect l="25679" t="28355" r="2883"/>
          <a:stretch/>
        </p:blipFill>
        <p:spPr bwMode="auto">
          <a:xfrm>
            <a:off x="2737465" y="2907285"/>
            <a:ext cx="6715970" cy="3272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9785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bg1"/>
            </a:gs>
          </a:gsLst>
          <a:lin ang="16200038" scaled="0"/>
        </a:gradFill>
        <a:effectLst/>
      </p:bgPr>
    </p:bg>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31</a:t>
            </a:fld>
            <a:endParaRPr>
              <a:solidFill>
                <a:srgbClr val="FFFFFF"/>
              </a:solidFill>
            </a:endParaRPr>
          </a:p>
        </p:txBody>
      </p:sp>
      <p:sp>
        <p:nvSpPr>
          <p:cNvPr id="99" name="Title 3"/>
          <p:cNvSpPr txBox="1">
            <a:spLocks/>
          </p:cNvSpPr>
          <p:nvPr/>
        </p:nvSpPr>
        <p:spPr>
          <a:xfrm>
            <a:off x="640811" y="615349"/>
            <a:ext cx="3449275" cy="8176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Pareto</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Rectangle 2"/>
          <p:cNvSpPr>
            <a:spLocks noChangeArrowheads="1"/>
          </p:cNvSpPr>
          <p:nvPr/>
        </p:nvSpPr>
        <p:spPr bwMode="auto">
          <a:xfrm>
            <a:off x="385763" y="1433016"/>
            <a:ext cx="5929312" cy="4739057"/>
          </a:xfrm>
          <a:prstGeom prst="rect">
            <a:avLst/>
          </a:prstGeom>
          <a:solidFill>
            <a:schemeClr val="bg1">
              <a:lumMod val="95000"/>
            </a:schemeClr>
          </a:solidFill>
          <a:ln w="9525">
            <a:solidFill>
              <a:schemeClr val="tx1"/>
            </a:solidFill>
            <a:miter lim="800000"/>
            <a:headEnd/>
            <a:tailEnd/>
          </a:ln>
        </p:spPr>
        <p:txBody>
          <a:bodyPr wrap="none" anchor="ctr"/>
          <a:lstStyle/>
          <a:p>
            <a:endParaRPr lang="en-US" sz="2000">
              <a:ln w="9525">
                <a:solidFill>
                  <a:srgbClr val="3A3F50"/>
                </a:solidFill>
              </a:ln>
              <a:solidFill>
                <a:srgbClr val="3A3F50"/>
              </a:solidFill>
            </a:endParaRPr>
          </a:p>
        </p:txBody>
      </p:sp>
      <p:sp>
        <p:nvSpPr>
          <p:cNvPr id="7" name="Text Box 4"/>
          <p:cNvSpPr txBox="1">
            <a:spLocks noChangeArrowheads="1"/>
          </p:cNvSpPr>
          <p:nvPr/>
        </p:nvSpPr>
        <p:spPr bwMode="auto">
          <a:xfrm>
            <a:off x="385763" y="5157444"/>
            <a:ext cx="2162176" cy="400110"/>
          </a:xfrm>
          <a:prstGeom prst="rect">
            <a:avLst/>
          </a:prstGeom>
          <a:noFill/>
          <a:ln w="9525">
            <a:noFill/>
            <a:miter lim="800000"/>
            <a:headEnd/>
            <a:tailEnd/>
          </a:ln>
        </p:spPr>
        <p:txBody>
          <a:bodyPr wrap="square">
            <a:spAutoFit/>
          </a:bodyPr>
          <a:lstStyle/>
          <a:p>
            <a:pPr>
              <a:spcBef>
                <a:spcPct val="50000"/>
              </a:spcBef>
            </a:pPr>
            <a:r>
              <a:rPr lang="en-US" sz="2000" b="1" i="1" dirty="0">
                <a:solidFill>
                  <a:srgbClr val="3A3F50"/>
                </a:solidFill>
              </a:rPr>
              <a:t>Disadvantages:</a:t>
            </a:r>
          </a:p>
        </p:txBody>
      </p:sp>
      <p:sp>
        <p:nvSpPr>
          <p:cNvPr id="9" name="Text Box 6"/>
          <p:cNvSpPr txBox="1">
            <a:spLocks noChangeArrowheads="1"/>
          </p:cNvSpPr>
          <p:nvPr/>
        </p:nvSpPr>
        <p:spPr bwMode="auto">
          <a:xfrm>
            <a:off x="7879104" y="843417"/>
            <a:ext cx="2414073" cy="400110"/>
          </a:xfrm>
          <a:prstGeom prst="rect">
            <a:avLst/>
          </a:prstGeom>
          <a:noFill/>
          <a:ln w="9525">
            <a:noFill/>
            <a:miter lim="800000"/>
            <a:headEnd/>
            <a:tailEnd/>
          </a:ln>
        </p:spPr>
        <p:txBody>
          <a:bodyPr wrap="square">
            <a:spAutoFit/>
          </a:bodyPr>
          <a:lstStyle/>
          <a:p>
            <a:pPr algn="r">
              <a:spcBef>
                <a:spcPct val="50000"/>
              </a:spcBef>
            </a:pPr>
            <a:r>
              <a:rPr lang="en-US" sz="2000" b="1" i="1" u="sng" dirty="0" smtClean="0">
                <a:solidFill>
                  <a:srgbClr val="3A3F50"/>
                </a:solidFill>
              </a:rPr>
              <a:t>SAMPLE GRAPH</a:t>
            </a:r>
            <a:r>
              <a:rPr lang="en-US" sz="2000" b="1" i="1" dirty="0" smtClean="0">
                <a:solidFill>
                  <a:srgbClr val="3A3F50"/>
                </a:solidFill>
              </a:rPr>
              <a:t>:  </a:t>
            </a:r>
            <a:endParaRPr lang="en-US" sz="2000" b="1" i="1" dirty="0">
              <a:solidFill>
                <a:srgbClr val="3A3F50"/>
              </a:solidFill>
            </a:endParaRPr>
          </a:p>
        </p:txBody>
      </p:sp>
      <p:grpSp>
        <p:nvGrpSpPr>
          <p:cNvPr id="10" name="Group 7"/>
          <p:cNvGrpSpPr>
            <a:grpSpLocks/>
          </p:cNvGrpSpPr>
          <p:nvPr/>
        </p:nvGrpSpPr>
        <p:grpSpPr bwMode="auto">
          <a:xfrm>
            <a:off x="452437" y="1454150"/>
            <a:ext cx="5964238" cy="1784351"/>
            <a:chOff x="-675" y="598"/>
            <a:chExt cx="3757" cy="1124"/>
          </a:xfrm>
        </p:grpSpPr>
        <p:sp>
          <p:nvSpPr>
            <p:cNvPr id="11" name="Text Box 8"/>
            <p:cNvSpPr txBox="1">
              <a:spLocks noChangeArrowheads="1"/>
            </p:cNvSpPr>
            <p:nvPr/>
          </p:nvSpPr>
          <p:spPr bwMode="auto">
            <a:xfrm>
              <a:off x="-675" y="753"/>
              <a:ext cx="1248" cy="252"/>
            </a:xfrm>
            <a:prstGeom prst="rect">
              <a:avLst/>
            </a:prstGeom>
            <a:noFill/>
            <a:ln w="9525">
              <a:noFill/>
              <a:miter lim="800000"/>
              <a:headEnd/>
              <a:tailEnd/>
            </a:ln>
          </p:spPr>
          <p:txBody>
            <a:bodyPr>
              <a:spAutoFit/>
            </a:bodyPr>
            <a:lstStyle/>
            <a:p>
              <a:pPr>
                <a:spcBef>
                  <a:spcPct val="50000"/>
                </a:spcBef>
              </a:pPr>
              <a:r>
                <a:rPr lang="en-US" sz="2000" b="1" i="1" dirty="0">
                  <a:solidFill>
                    <a:srgbClr val="3A3F50"/>
                  </a:solidFill>
                </a:rPr>
                <a:t>Application:</a:t>
              </a:r>
            </a:p>
          </p:txBody>
        </p:sp>
        <p:sp>
          <p:nvSpPr>
            <p:cNvPr id="12" name="Text Box 9"/>
            <p:cNvSpPr txBox="1">
              <a:spLocks noChangeArrowheads="1"/>
            </p:cNvSpPr>
            <p:nvPr/>
          </p:nvSpPr>
          <p:spPr bwMode="auto">
            <a:xfrm>
              <a:off x="601" y="598"/>
              <a:ext cx="2481" cy="1124"/>
            </a:xfrm>
            <a:prstGeom prst="rect">
              <a:avLst/>
            </a:prstGeom>
            <a:noFill/>
            <a:ln w="9525">
              <a:noFill/>
              <a:miter lim="800000"/>
              <a:headEnd/>
              <a:tailEnd/>
            </a:ln>
          </p:spPr>
          <p:txBody>
            <a:bodyPr wrap="square">
              <a:spAutoFit/>
            </a:bodyPr>
            <a:lstStyle/>
            <a:p>
              <a:pPr>
                <a:spcBef>
                  <a:spcPct val="50000"/>
                </a:spcBef>
                <a:buFontTx/>
                <a:buChar char="•"/>
              </a:pPr>
              <a:r>
                <a:rPr lang="en-US" sz="2000" dirty="0">
                  <a:solidFill>
                    <a:srgbClr val="3A3F50"/>
                  </a:solidFill>
                </a:rPr>
                <a:t>  </a:t>
              </a:r>
              <a:r>
                <a:rPr lang="en-US" sz="2000" i="1" dirty="0">
                  <a:solidFill>
                    <a:srgbClr val="3A3F50"/>
                  </a:solidFill>
                </a:rPr>
                <a:t>Discrete data</a:t>
              </a:r>
            </a:p>
            <a:p>
              <a:pPr>
                <a:spcBef>
                  <a:spcPct val="50000"/>
                </a:spcBef>
                <a:buFontTx/>
                <a:buChar char="•"/>
              </a:pPr>
              <a:r>
                <a:rPr lang="en-US" sz="2000" dirty="0">
                  <a:solidFill>
                    <a:srgbClr val="3A3F50"/>
                  </a:solidFill>
                </a:rPr>
                <a:t>  Categorize defects</a:t>
              </a:r>
            </a:p>
            <a:p>
              <a:pPr>
                <a:spcBef>
                  <a:spcPct val="50000"/>
                </a:spcBef>
                <a:buFontTx/>
                <a:buChar char="•"/>
              </a:pPr>
              <a:r>
                <a:rPr lang="en-US" sz="2000" dirty="0">
                  <a:solidFill>
                    <a:srgbClr val="3A3F50"/>
                  </a:solidFill>
                </a:rPr>
                <a:t>  Summarize defect counts</a:t>
              </a:r>
            </a:p>
            <a:p>
              <a:pPr>
                <a:spcBef>
                  <a:spcPct val="50000"/>
                </a:spcBef>
                <a:buFontTx/>
                <a:buChar char="•"/>
              </a:pPr>
              <a:endParaRPr lang="en-US" sz="2000" dirty="0">
                <a:solidFill>
                  <a:srgbClr val="3A3F50"/>
                </a:solidFill>
              </a:endParaRPr>
            </a:p>
          </p:txBody>
        </p:sp>
      </p:grpSp>
      <p:sp>
        <p:nvSpPr>
          <p:cNvPr id="13" name="Text Box 10"/>
          <p:cNvSpPr txBox="1">
            <a:spLocks noChangeArrowheads="1"/>
          </p:cNvSpPr>
          <p:nvPr/>
        </p:nvSpPr>
        <p:spPr bwMode="auto">
          <a:xfrm>
            <a:off x="408422" y="2973099"/>
            <a:ext cx="2022040" cy="400110"/>
          </a:xfrm>
          <a:prstGeom prst="rect">
            <a:avLst/>
          </a:prstGeom>
          <a:noFill/>
          <a:ln w="9525">
            <a:noFill/>
            <a:miter lim="800000"/>
            <a:headEnd/>
            <a:tailEnd/>
          </a:ln>
        </p:spPr>
        <p:txBody>
          <a:bodyPr wrap="square">
            <a:spAutoFit/>
          </a:bodyPr>
          <a:lstStyle/>
          <a:p>
            <a:pPr>
              <a:spcBef>
                <a:spcPct val="50000"/>
              </a:spcBef>
            </a:pPr>
            <a:r>
              <a:rPr lang="en-US" sz="2000" b="1" i="1" dirty="0">
                <a:solidFill>
                  <a:srgbClr val="3A3F50"/>
                </a:solidFill>
              </a:rPr>
              <a:t>Advantages:</a:t>
            </a:r>
          </a:p>
        </p:txBody>
      </p:sp>
      <p:sp>
        <p:nvSpPr>
          <p:cNvPr id="14" name="Text Box 11"/>
          <p:cNvSpPr txBox="1">
            <a:spLocks noChangeArrowheads="1"/>
          </p:cNvSpPr>
          <p:nvPr/>
        </p:nvSpPr>
        <p:spPr bwMode="auto">
          <a:xfrm>
            <a:off x="2453121" y="2983375"/>
            <a:ext cx="3910013" cy="2062103"/>
          </a:xfrm>
          <a:prstGeom prst="rect">
            <a:avLst/>
          </a:prstGeom>
          <a:noFill/>
          <a:ln w="9525">
            <a:noFill/>
            <a:miter lim="800000"/>
            <a:headEnd/>
            <a:tailEnd/>
          </a:ln>
        </p:spPr>
        <p:txBody>
          <a:bodyPr wrap="square">
            <a:spAutoFit/>
          </a:bodyPr>
          <a:lstStyle/>
          <a:p>
            <a:pPr marL="228600" indent="-228600">
              <a:lnSpc>
                <a:spcPct val="90000"/>
              </a:lnSpc>
              <a:spcBef>
                <a:spcPct val="50000"/>
              </a:spcBef>
              <a:buFontTx/>
              <a:buChar char="•"/>
            </a:pPr>
            <a:r>
              <a:rPr lang="en-US" sz="2000" dirty="0">
                <a:solidFill>
                  <a:srgbClr val="3A3F50"/>
                </a:solidFill>
              </a:rPr>
              <a:t>Can use text or numerical data as input</a:t>
            </a:r>
          </a:p>
          <a:p>
            <a:pPr marL="228600" indent="-228600">
              <a:lnSpc>
                <a:spcPct val="90000"/>
              </a:lnSpc>
              <a:spcBef>
                <a:spcPct val="50000"/>
              </a:spcBef>
              <a:buFontTx/>
              <a:buChar char="•"/>
            </a:pPr>
            <a:r>
              <a:rPr lang="en-US" sz="2000" dirty="0">
                <a:solidFill>
                  <a:srgbClr val="3A3F50"/>
                </a:solidFill>
              </a:rPr>
              <a:t>Creates prioritized bar chart</a:t>
            </a:r>
          </a:p>
          <a:p>
            <a:pPr marL="228600" indent="-228600">
              <a:lnSpc>
                <a:spcPct val="90000"/>
              </a:lnSpc>
              <a:spcBef>
                <a:spcPct val="50000"/>
              </a:spcBef>
              <a:buFontTx/>
              <a:buChar char="•"/>
            </a:pPr>
            <a:r>
              <a:rPr lang="en-US" sz="2000" dirty="0" smtClean="0">
                <a:solidFill>
                  <a:srgbClr val="3A3F50"/>
                </a:solidFill>
              </a:rPr>
              <a:t>Cumulative </a:t>
            </a:r>
            <a:r>
              <a:rPr lang="en-US" sz="2000" dirty="0">
                <a:solidFill>
                  <a:srgbClr val="3A3F50"/>
                </a:solidFill>
              </a:rPr>
              <a:t>percentage line (red) shows the added contribution of each category</a:t>
            </a:r>
          </a:p>
        </p:txBody>
      </p:sp>
      <p:sp>
        <p:nvSpPr>
          <p:cNvPr id="15" name="Text Box 12"/>
          <p:cNvSpPr txBox="1">
            <a:spLocks noChangeArrowheads="1"/>
          </p:cNvSpPr>
          <p:nvPr/>
        </p:nvSpPr>
        <p:spPr bwMode="auto">
          <a:xfrm>
            <a:off x="2453121" y="5156410"/>
            <a:ext cx="3855936" cy="1015663"/>
          </a:xfrm>
          <a:prstGeom prst="rect">
            <a:avLst/>
          </a:prstGeom>
          <a:no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sz="2000" dirty="0">
                <a:solidFill>
                  <a:srgbClr val="3A3F50"/>
                </a:solidFill>
              </a:rPr>
              <a:t>None – this is the primary graphical tool for discrete data</a:t>
            </a:r>
          </a:p>
        </p:txBody>
      </p:sp>
      <p:pic>
        <p:nvPicPr>
          <p:cNvPr id="2" name="Picture 1"/>
          <p:cNvPicPr>
            <a:picLocks noChangeAspect="1"/>
          </p:cNvPicPr>
          <p:nvPr/>
        </p:nvPicPr>
        <p:blipFill>
          <a:blip r:embed="rId4"/>
          <a:stretch>
            <a:fillRect/>
          </a:stretch>
        </p:blipFill>
        <p:spPr>
          <a:xfrm>
            <a:off x="6461125" y="1454149"/>
            <a:ext cx="5487374" cy="4717923"/>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2530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76838" y="1469250"/>
            <a:ext cx="9490842" cy="3985619"/>
          </a:xfrm>
          <a:prstGeom prst="rect">
            <a:avLst/>
          </a:prstGeom>
        </p:spPr>
      </p:pic>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32</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640811" y="862546"/>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‘SHIFTS’ by </a:t>
            </a:r>
            <a:r>
              <a:rPr lang="en-US" sz="2000" b="1" i="1" dirty="0" smtClean="0">
                <a:solidFill>
                  <a:prstClr val="black"/>
                </a:solidFill>
              </a:rPr>
              <a:t>‘CSAT Score’</a:t>
            </a:r>
            <a:endParaRPr lang="en-US" sz="2000" b="1" i="1" dirty="0">
              <a:solidFill>
                <a:prstClr val="black"/>
              </a:solidFill>
            </a:endParaRPr>
          </a:p>
        </p:txBody>
      </p:sp>
      <p:sp>
        <p:nvSpPr>
          <p:cNvPr id="3" name="TextBox 2"/>
          <p:cNvSpPr txBox="1"/>
          <p:nvPr/>
        </p:nvSpPr>
        <p:spPr>
          <a:xfrm>
            <a:off x="640812" y="5531934"/>
            <a:ext cx="10170710" cy="1323439"/>
          </a:xfrm>
          <a:prstGeom prst="rect">
            <a:avLst/>
          </a:prstGeom>
          <a:noFill/>
        </p:spPr>
        <p:txBody>
          <a:bodyPr wrap="square" rtlCol="0">
            <a:spAutoFit/>
          </a:bodyPr>
          <a:lstStyle/>
          <a:p>
            <a:r>
              <a:rPr lang="en-US" sz="1600" b="1" i="1" u="sng" kern="0" dirty="0">
                <a:solidFill>
                  <a:schemeClr val="accent2"/>
                </a:solidFill>
              </a:rPr>
              <a:t>Interpretation</a:t>
            </a:r>
            <a:r>
              <a:rPr lang="en-US" sz="1600" b="1" i="1" u="sng" kern="0" dirty="0" smtClean="0">
                <a:solidFill>
                  <a:schemeClr val="accent2"/>
                </a:solidFill>
              </a:rPr>
              <a:t>:</a:t>
            </a:r>
          </a:p>
          <a:p>
            <a:r>
              <a:rPr lang="en-US" sz="1600" b="1" i="1" kern="0" dirty="0" smtClean="0">
                <a:solidFill>
                  <a:prstClr val="black"/>
                </a:solidFill>
              </a:rPr>
              <a:t>Here from this Pareto Chart, we can observe that all </a:t>
            </a:r>
            <a:r>
              <a:rPr lang="en-US" sz="1600" b="1" i="1" kern="0" dirty="0">
                <a:solidFill>
                  <a:prstClr val="black"/>
                </a:solidFill>
              </a:rPr>
              <a:t>S</a:t>
            </a:r>
            <a:r>
              <a:rPr lang="en-US" sz="1600" b="1" i="1" kern="0" dirty="0" smtClean="0">
                <a:solidFill>
                  <a:prstClr val="black"/>
                </a:solidFill>
              </a:rPr>
              <a:t>hifts have almost same incidences of not meeting minimum CSAT score </a:t>
            </a:r>
            <a:endParaRPr lang="en-US" sz="1600" b="1" i="1" kern="0" dirty="0">
              <a:solidFill>
                <a:prstClr val="black"/>
              </a:solidFill>
            </a:endParaRPr>
          </a:p>
          <a:p>
            <a:endParaRPr lang="en-IN" sz="1600" b="1" i="1" dirty="0"/>
          </a:p>
          <a:p>
            <a:endParaRPr lang="en-IN" sz="1600" dirty="0"/>
          </a:p>
        </p:txBody>
      </p:sp>
    </p:spTree>
    <p:extLst>
      <p:ext uri="{BB962C8B-B14F-4D97-AF65-F5344CB8AC3E}">
        <p14:creationId xmlns:p14="http://schemas.microsoft.com/office/powerpoint/2010/main" val="39964300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33</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640811" y="962050"/>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‘Day of the week’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9" name="Rectangle 8"/>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1" name="Rectangle 10"/>
          <p:cNvSpPr/>
          <p:nvPr/>
        </p:nvSpPr>
        <p:spPr>
          <a:xfrm>
            <a:off x="5974276" y="3288103"/>
            <a:ext cx="18473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948133"/>
          </a:xfrm>
          <a:prstGeom prst="rect">
            <a:avLst/>
          </a:prstGeom>
        </p:spPr>
      </p:pic>
      <p:sp>
        <p:nvSpPr>
          <p:cNvPr id="3" name="TextBox 2"/>
          <p:cNvSpPr txBox="1"/>
          <p:nvPr/>
        </p:nvSpPr>
        <p:spPr>
          <a:xfrm>
            <a:off x="640812" y="5656080"/>
            <a:ext cx="10675211" cy="1569660"/>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Wednesday </a:t>
            </a:r>
            <a:r>
              <a:rPr lang="en-US" sz="1600" b="1" i="1" kern="0" dirty="0">
                <a:solidFill>
                  <a:prstClr val="black"/>
                </a:solidFill>
              </a:rPr>
              <a:t>has more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p:txBody>
      </p:sp>
    </p:spTree>
    <p:extLst>
      <p:ext uri="{BB962C8B-B14F-4D97-AF65-F5344CB8AC3E}">
        <p14:creationId xmlns:p14="http://schemas.microsoft.com/office/powerpoint/2010/main" val="3255803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34</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941485"/>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‘Educational Background’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889711"/>
          </a:xfrm>
          <a:prstGeom prst="rect">
            <a:avLst/>
          </a:prstGeom>
        </p:spPr>
      </p:pic>
      <p:sp>
        <p:nvSpPr>
          <p:cNvPr id="5" name="TextBox 4"/>
          <p:cNvSpPr txBox="1"/>
          <p:nvPr/>
        </p:nvSpPr>
        <p:spPr>
          <a:xfrm>
            <a:off x="640811" y="5596049"/>
            <a:ext cx="10675212" cy="83099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people with graduation Educational Background have more </a:t>
            </a:r>
            <a:r>
              <a:rPr lang="en-US" sz="1600" b="1" i="1" kern="0" dirty="0">
                <a:solidFill>
                  <a:prstClr val="black"/>
                </a:solidFill>
              </a:rPr>
              <a:t>incidences of not meeting </a:t>
            </a:r>
            <a:r>
              <a:rPr lang="en-US" sz="1600" b="1" i="1" kern="0" dirty="0" smtClean="0">
                <a:solidFill>
                  <a:prstClr val="black"/>
                </a:solidFill>
              </a:rPr>
              <a:t>target </a:t>
            </a:r>
            <a:r>
              <a:rPr lang="en-US" sz="1600" b="1" i="1" kern="0" dirty="0">
                <a:solidFill>
                  <a:prstClr val="black"/>
                </a:solidFill>
              </a:rPr>
              <a:t>CSAT score </a:t>
            </a:r>
          </a:p>
        </p:txBody>
      </p:sp>
    </p:spTree>
    <p:extLst>
      <p:ext uri="{BB962C8B-B14F-4D97-AF65-F5344CB8AC3E}">
        <p14:creationId xmlns:p14="http://schemas.microsoft.com/office/powerpoint/2010/main" val="22914114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35</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‘Gender’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889711"/>
          </a:xfrm>
          <a:prstGeom prst="rect">
            <a:avLst/>
          </a:prstGeom>
        </p:spPr>
      </p:pic>
      <p:sp>
        <p:nvSpPr>
          <p:cNvPr id="3" name="TextBox 2"/>
          <p:cNvSpPr txBox="1"/>
          <p:nvPr/>
        </p:nvSpPr>
        <p:spPr>
          <a:xfrm>
            <a:off x="640811" y="5586792"/>
            <a:ext cx="10891222" cy="1815882"/>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M</a:t>
            </a:r>
            <a:r>
              <a:rPr lang="en-US" sz="1600" b="1" i="1" kern="0" dirty="0" smtClean="0">
                <a:solidFill>
                  <a:prstClr val="black"/>
                </a:solidFill>
              </a:rPr>
              <a:t>ale employees have </a:t>
            </a:r>
            <a:r>
              <a:rPr lang="en-US" sz="1600" b="1" i="1" kern="0" dirty="0">
                <a:solidFill>
                  <a:prstClr val="black"/>
                </a:solidFill>
              </a:rPr>
              <a:t>more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p:txBody>
      </p:sp>
    </p:spTree>
    <p:extLst>
      <p:ext uri="{BB962C8B-B14F-4D97-AF65-F5344CB8AC3E}">
        <p14:creationId xmlns:p14="http://schemas.microsoft.com/office/powerpoint/2010/main" val="3201153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36</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514687"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‘Experience’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889711"/>
          </a:xfrm>
          <a:prstGeom prst="rect">
            <a:avLst/>
          </a:prstGeom>
        </p:spPr>
      </p:pic>
      <p:sp>
        <p:nvSpPr>
          <p:cNvPr id="3" name="TextBox 2"/>
          <p:cNvSpPr txBox="1"/>
          <p:nvPr/>
        </p:nvSpPr>
        <p:spPr>
          <a:xfrm>
            <a:off x="514687" y="5562833"/>
            <a:ext cx="11163966" cy="2062103"/>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Experience (6-24) months has </a:t>
            </a:r>
            <a:r>
              <a:rPr lang="en-US" sz="1600" b="1" i="1" kern="0" dirty="0">
                <a:solidFill>
                  <a:prstClr val="black"/>
                </a:solidFill>
              </a:rPr>
              <a:t>more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42032135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37</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439588" y="906405"/>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‘TL’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889711"/>
          </a:xfrm>
          <a:prstGeom prst="rect">
            <a:avLst/>
          </a:prstGeom>
        </p:spPr>
      </p:pic>
      <p:sp>
        <p:nvSpPr>
          <p:cNvPr id="3" name="TextBox 2"/>
          <p:cNvSpPr txBox="1"/>
          <p:nvPr/>
        </p:nvSpPr>
        <p:spPr>
          <a:xfrm>
            <a:off x="439588" y="5556822"/>
            <a:ext cx="10876435" cy="1569660"/>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all </a:t>
            </a:r>
            <a:r>
              <a:rPr lang="en-US" sz="1600" b="1" i="1" kern="0" dirty="0" smtClean="0">
                <a:solidFill>
                  <a:prstClr val="black"/>
                </a:solidFill>
              </a:rPr>
              <a:t>Team Leads </a:t>
            </a:r>
            <a:r>
              <a:rPr lang="en-US" sz="1600" b="1" i="1" kern="0" dirty="0">
                <a:solidFill>
                  <a:prstClr val="black"/>
                </a:solidFill>
              </a:rPr>
              <a:t>have almost same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p:txBody>
      </p:sp>
    </p:spTree>
    <p:extLst>
      <p:ext uri="{BB962C8B-B14F-4D97-AF65-F5344CB8AC3E}">
        <p14:creationId xmlns:p14="http://schemas.microsoft.com/office/powerpoint/2010/main" val="3766710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38</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439588" y="906405"/>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‘Task Complexity’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3" name="TextBox 2"/>
          <p:cNvSpPr txBox="1"/>
          <p:nvPr/>
        </p:nvSpPr>
        <p:spPr>
          <a:xfrm>
            <a:off x="439588" y="5556822"/>
            <a:ext cx="10876435" cy="1569660"/>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Type of Complexity (High) have more incidences </a:t>
            </a:r>
            <a:r>
              <a:rPr lang="en-US" sz="1600" b="1" i="1" kern="0" dirty="0">
                <a:solidFill>
                  <a:prstClr val="black"/>
                </a:solidFill>
              </a:rPr>
              <a:t>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p:txBody>
      </p:sp>
      <p:pic>
        <p:nvPicPr>
          <p:cNvPr id="4" name="Picture 3"/>
          <p:cNvPicPr>
            <a:picLocks noChangeAspect="1"/>
          </p:cNvPicPr>
          <p:nvPr/>
        </p:nvPicPr>
        <p:blipFill>
          <a:blip r:embed="rId4"/>
          <a:stretch>
            <a:fillRect/>
          </a:stretch>
        </p:blipFill>
        <p:spPr>
          <a:xfrm>
            <a:off x="817272" y="1582746"/>
            <a:ext cx="10498751" cy="3871230"/>
          </a:xfrm>
          <a:prstGeom prst="rect">
            <a:avLst/>
          </a:prstGeom>
        </p:spPr>
      </p:pic>
    </p:spTree>
    <p:extLst>
      <p:ext uri="{BB962C8B-B14F-4D97-AF65-F5344CB8AC3E}">
        <p14:creationId xmlns:p14="http://schemas.microsoft.com/office/powerpoint/2010/main" val="28287100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39</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‘Query Holding time (IN SEC)’ 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889711"/>
          </a:xfrm>
          <a:prstGeom prst="rect">
            <a:avLst/>
          </a:prstGeom>
        </p:spPr>
      </p:pic>
      <p:sp>
        <p:nvSpPr>
          <p:cNvPr id="3" name="TextBox 2"/>
          <p:cNvSpPr txBox="1"/>
          <p:nvPr/>
        </p:nvSpPr>
        <p:spPr>
          <a:xfrm>
            <a:off x="640811" y="5587599"/>
            <a:ext cx="10675212" cy="2308324"/>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Query Holding Time (IN SEC) of More than 240 sec </a:t>
            </a:r>
            <a:r>
              <a:rPr lang="en-US" sz="1600" b="1" i="1" kern="0" dirty="0">
                <a:solidFill>
                  <a:prstClr val="black"/>
                </a:solidFill>
              </a:rPr>
              <a:t>has more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3189890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itle 1"/>
          <p:cNvSpPr>
            <a:spLocks noGrp="1"/>
          </p:cNvSpPr>
          <p:nvPr>
            <p:ph type="title"/>
          </p:nvPr>
        </p:nvSpPr>
        <p:spPr>
          <a:xfrm>
            <a:off x="588260" y="575051"/>
            <a:ext cx="11421769" cy="703943"/>
          </a:xfrm>
        </p:spPr>
        <p:txBody>
          <a:bodyPr anchor="ctr"/>
          <a:lstStyle/>
          <a:p>
            <a:pPr algn="l"/>
            <a:r>
              <a:rPr lang="en-US" dirty="0" smtClean="0"/>
              <a:t>Identification of VOC and Internal -External Customers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803542497"/>
              </p:ext>
            </p:extLst>
          </p:nvPr>
        </p:nvGraphicFramePr>
        <p:xfrm>
          <a:off x="1828800" y="1531960"/>
          <a:ext cx="8788400" cy="4765485"/>
        </p:xfrm>
        <a:graphic>
          <a:graphicData uri="http://schemas.openxmlformats.org/drawingml/2006/table">
            <a:tbl>
              <a:tblPr firstRow="1" bandRow="1">
                <a:tableStyleId>{5C22544A-7EE6-4342-B048-85BDC9FD1C3A}</a:tableStyleId>
              </a:tblPr>
              <a:tblGrid>
                <a:gridCol w="3429000">
                  <a:extLst>
                    <a:ext uri="{9D8B030D-6E8A-4147-A177-3AD203B41FA5}">
                      <a16:colId xmlns="" xmlns:a16="http://schemas.microsoft.com/office/drawing/2014/main" val="2586903506"/>
                    </a:ext>
                  </a:extLst>
                </a:gridCol>
                <a:gridCol w="5359400">
                  <a:extLst>
                    <a:ext uri="{9D8B030D-6E8A-4147-A177-3AD203B41FA5}">
                      <a16:colId xmlns="" xmlns:a16="http://schemas.microsoft.com/office/drawing/2014/main" val="759917892"/>
                    </a:ext>
                  </a:extLst>
                </a:gridCol>
              </a:tblGrid>
              <a:tr h="670560">
                <a:tc>
                  <a:txBody>
                    <a:bodyPr/>
                    <a:lstStyle/>
                    <a:p>
                      <a:pPr algn="ctr"/>
                      <a:r>
                        <a:rPr lang="en-US" dirty="0" smtClean="0"/>
                        <a:t>Parameters</a:t>
                      </a:r>
                      <a:endParaRPr lang="en-US" dirty="0"/>
                    </a:p>
                  </a:txBody>
                  <a:tcPr anchor="ctr"/>
                </a:tc>
                <a:tc>
                  <a:txBody>
                    <a:bodyPr/>
                    <a:lstStyle/>
                    <a:p>
                      <a:pPr algn="ctr"/>
                      <a:r>
                        <a:rPr lang="en-US" dirty="0" smtClean="0"/>
                        <a:t>Identified</a:t>
                      </a:r>
                      <a:r>
                        <a:rPr lang="en-US" baseline="0" dirty="0" smtClean="0"/>
                        <a:t> Area</a:t>
                      </a:r>
                      <a:endParaRPr lang="en-US" dirty="0"/>
                    </a:p>
                  </a:txBody>
                  <a:tcPr anchor="ctr"/>
                </a:tc>
                <a:extLst>
                  <a:ext uri="{0D108BD9-81ED-4DB2-BD59-A6C34878D82A}">
                    <a16:rowId xmlns="" xmlns:a16="http://schemas.microsoft.com/office/drawing/2014/main" val="1388672572"/>
                  </a:ext>
                </a:extLst>
              </a:tr>
              <a:tr h="670560">
                <a:tc>
                  <a:txBody>
                    <a:bodyPr/>
                    <a:lstStyle/>
                    <a:p>
                      <a:pPr algn="ctr"/>
                      <a:r>
                        <a:rPr lang="en-US" dirty="0" smtClean="0"/>
                        <a:t>Voice of Customer</a:t>
                      </a:r>
                      <a:endParaRPr lang="en-US" dirty="0"/>
                    </a:p>
                  </a:txBody>
                  <a:tcPr anchor="ctr"/>
                </a:tc>
                <a:tc>
                  <a:txBody>
                    <a:bodyPr/>
                    <a:lstStyle/>
                    <a:p>
                      <a:pPr algn="ctr"/>
                      <a:r>
                        <a:rPr lang="en-US" dirty="0" smtClean="0"/>
                        <a:t>“Your service is not meeting the customer satisfaction level as mentioned in SLA. It is affecting my customer retention and I am loosing my customer because of improper customer care service. Please work on improving the customer satisfaction to level mentioned in SLA or we will discontinue this contract with your company”</a:t>
                      </a:r>
                      <a:endParaRPr lang="en-US" dirty="0"/>
                    </a:p>
                  </a:txBody>
                  <a:tcPr anchor="ctr"/>
                </a:tc>
                <a:extLst>
                  <a:ext uri="{0D108BD9-81ED-4DB2-BD59-A6C34878D82A}">
                    <a16:rowId xmlns="" xmlns:a16="http://schemas.microsoft.com/office/drawing/2014/main" val="1374102200"/>
                  </a:ext>
                </a:extLst>
              </a:tr>
              <a:tr h="670560">
                <a:tc>
                  <a:txBody>
                    <a:bodyPr/>
                    <a:lstStyle/>
                    <a:p>
                      <a:pPr algn="ctr"/>
                      <a:r>
                        <a:rPr lang="en-US" dirty="0" smtClean="0"/>
                        <a:t>External</a:t>
                      </a:r>
                      <a:r>
                        <a:rPr lang="en-US" baseline="0" dirty="0" smtClean="0"/>
                        <a:t> Customer</a:t>
                      </a:r>
                      <a:endParaRPr lang="en-US" dirty="0"/>
                    </a:p>
                  </a:txBody>
                  <a:tcPr anchor="ctr"/>
                </a:tc>
                <a:tc>
                  <a:txBody>
                    <a:bodyPr/>
                    <a:lstStyle/>
                    <a:p>
                      <a:pPr algn="ctr"/>
                      <a:r>
                        <a:rPr lang="en-US" dirty="0" smtClean="0"/>
                        <a:t>Mr.</a:t>
                      </a:r>
                      <a:r>
                        <a:rPr lang="en-US" baseline="0" dirty="0" smtClean="0"/>
                        <a:t> Shawn and his Customers</a:t>
                      </a:r>
                      <a:endParaRPr lang="en-US" dirty="0"/>
                    </a:p>
                  </a:txBody>
                  <a:tcPr anchor="ctr"/>
                </a:tc>
                <a:extLst>
                  <a:ext uri="{0D108BD9-81ED-4DB2-BD59-A6C34878D82A}">
                    <a16:rowId xmlns="" xmlns:a16="http://schemas.microsoft.com/office/drawing/2014/main" val="3077635714"/>
                  </a:ext>
                </a:extLst>
              </a:tr>
              <a:tr h="670560">
                <a:tc>
                  <a:txBody>
                    <a:bodyPr/>
                    <a:lstStyle/>
                    <a:p>
                      <a:pPr algn="ctr"/>
                      <a:r>
                        <a:rPr lang="en-US" dirty="0" smtClean="0"/>
                        <a:t>Internal Customer</a:t>
                      </a:r>
                      <a:endParaRPr lang="en-US" dirty="0"/>
                    </a:p>
                  </a:txBody>
                  <a:tcPr anchor="ctr"/>
                </a:tc>
                <a:tc>
                  <a:txBody>
                    <a:bodyPr/>
                    <a:lstStyle/>
                    <a:p>
                      <a:pPr algn="ctr"/>
                      <a:r>
                        <a:rPr lang="en-US" dirty="0" smtClean="0"/>
                        <a:t>Mr. Vinod Patil</a:t>
                      </a:r>
                      <a:endParaRPr lang="en-US" dirty="0"/>
                    </a:p>
                  </a:txBody>
                  <a:tcPr anchor="ctr"/>
                </a:tc>
                <a:extLst>
                  <a:ext uri="{0D108BD9-81ED-4DB2-BD59-A6C34878D82A}">
                    <a16:rowId xmlns="" xmlns:a16="http://schemas.microsoft.com/office/drawing/2014/main" val="3794967863"/>
                  </a:ext>
                </a:extLst>
              </a:tr>
              <a:tr h="670560">
                <a:tc>
                  <a:txBody>
                    <a:bodyPr/>
                    <a:lstStyle/>
                    <a:p>
                      <a:pPr algn="ctr"/>
                      <a:r>
                        <a:rPr lang="en-US" dirty="0" smtClean="0"/>
                        <a:t>Critical</a:t>
                      </a:r>
                      <a:r>
                        <a:rPr lang="en-US" baseline="0" dirty="0" smtClean="0"/>
                        <a:t> to Quality</a:t>
                      </a:r>
                      <a:endParaRPr lang="en-US" dirty="0"/>
                    </a:p>
                  </a:txBody>
                  <a:tcPr anchor="ctr"/>
                </a:tc>
                <a:tc>
                  <a:txBody>
                    <a:bodyPr/>
                    <a:lstStyle/>
                    <a:p>
                      <a:pPr algn="ctr"/>
                      <a:r>
                        <a:rPr lang="en-US" dirty="0" smtClean="0"/>
                        <a:t>Compliance</a:t>
                      </a:r>
                      <a:r>
                        <a:rPr lang="en-US" baseline="0" dirty="0" smtClean="0"/>
                        <a:t> of CSAT score with SLA Target</a:t>
                      </a:r>
                      <a:endParaRPr lang="en-US" dirty="0"/>
                    </a:p>
                  </a:txBody>
                  <a:tcPr anchor="ctr"/>
                </a:tc>
                <a:extLst>
                  <a:ext uri="{0D108BD9-81ED-4DB2-BD59-A6C34878D82A}">
                    <a16:rowId xmlns="" xmlns:a16="http://schemas.microsoft.com/office/drawing/2014/main" val="3401107456"/>
                  </a:ext>
                </a:extLst>
              </a:tr>
            </a:tbl>
          </a:graphicData>
        </a:graphic>
      </p:graphicFrame>
    </p:spTree>
    <p:extLst>
      <p:ext uri="{BB962C8B-B14F-4D97-AF65-F5344CB8AC3E}">
        <p14:creationId xmlns:p14="http://schemas.microsoft.com/office/powerpoint/2010/main" val="24338459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40</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‘Query Holding time (IN </a:t>
            </a:r>
            <a:r>
              <a:rPr lang="en-US" sz="2000" b="1" i="1" dirty="0" smtClean="0">
                <a:solidFill>
                  <a:prstClr val="black"/>
                </a:solidFill>
              </a:rPr>
              <a:t>HRS)’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817272" y="1564264"/>
            <a:ext cx="10498751" cy="3889711"/>
          </a:xfrm>
          <a:prstGeom prst="rect">
            <a:avLst/>
          </a:prstGeom>
        </p:spPr>
      </p:pic>
      <p:sp>
        <p:nvSpPr>
          <p:cNvPr id="3" name="TextBox 2"/>
          <p:cNvSpPr txBox="1"/>
          <p:nvPr/>
        </p:nvSpPr>
        <p:spPr>
          <a:xfrm>
            <a:off x="640811" y="5564616"/>
            <a:ext cx="10675212" cy="187743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a:t>
            </a:r>
            <a:r>
              <a:rPr lang="en-US" sz="1600" b="1" i="1" kern="0" dirty="0" smtClean="0">
                <a:solidFill>
                  <a:prstClr val="black"/>
                </a:solidFill>
              </a:rPr>
              <a:t>that all </a:t>
            </a:r>
            <a:r>
              <a:rPr lang="en-US" sz="1600" b="1" i="1" dirty="0">
                <a:solidFill>
                  <a:prstClr val="black"/>
                </a:solidFill>
              </a:rPr>
              <a:t>Query Holding time (IN </a:t>
            </a:r>
            <a:r>
              <a:rPr lang="en-US" sz="1600" b="1" i="1" dirty="0" smtClean="0">
                <a:solidFill>
                  <a:prstClr val="black"/>
                </a:solidFill>
              </a:rPr>
              <a:t>HRS) have same</a:t>
            </a:r>
            <a:r>
              <a:rPr lang="en-US" sz="1600" b="1" i="1" kern="0" dirty="0" smtClean="0">
                <a:solidFill>
                  <a:prstClr val="black"/>
                </a:solidFill>
              </a:rPr>
              <a:t> </a:t>
            </a:r>
            <a:r>
              <a:rPr lang="en-US" sz="1600" b="1" i="1" kern="0" dirty="0">
                <a:solidFill>
                  <a:prstClr val="black"/>
                </a:solidFill>
              </a:rPr>
              <a:t>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p:txBody>
      </p:sp>
    </p:spTree>
    <p:extLst>
      <p:ext uri="{BB962C8B-B14F-4D97-AF65-F5344CB8AC3E}">
        <p14:creationId xmlns:p14="http://schemas.microsoft.com/office/powerpoint/2010/main" val="28551254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41</a:t>
            </a:fld>
            <a:endParaRPr dirty="0">
              <a:solidFill>
                <a:srgbClr val="FFFFFF"/>
              </a:solidFill>
            </a:endParaRPr>
          </a:p>
        </p:txBody>
      </p:sp>
      <p:sp>
        <p:nvSpPr>
          <p:cNvPr id="99" name="Title 3"/>
          <p:cNvSpPr txBox="1">
            <a:spLocks/>
          </p:cNvSpPr>
          <p:nvPr/>
        </p:nvSpPr>
        <p:spPr>
          <a:xfrm>
            <a:off x="2675490" y="1993045"/>
            <a:ext cx="6537911" cy="91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INFERENTIAL TEST</a:t>
            </a:r>
            <a:endParaRPr lang="en-US" sz="60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3872837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42</a:t>
            </a:fld>
            <a:endParaRPr lang="en">
              <a:solidFill>
                <a:srgbClr val="FFFFFF"/>
              </a:solidFill>
            </a:endParaRPr>
          </a:p>
        </p:txBody>
      </p:sp>
      <p:sp>
        <p:nvSpPr>
          <p:cNvPr id="5" name="Title 3"/>
          <p:cNvSpPr txBox="1">
            <a:spLocks/>
          </p:cNvSpPr>
          <p:nvPr/>
        </p:nvSpPr>
        <p:spPr>
          <a:xfrm>
            <a:off x="1377235" y="236483"/>
            <a:ext cx="8878702" cy="59909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Summary chart for reference</a:t>
            </a:r>
            <a:endParaRPr lang="en-US" sz="3600" b="1" kern="0" dirty="0">
              <a:solidFill>
                <a:srgbClr val="007BB9"/>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36" t="1995" r="2738" b="9460"/>
          <a:stretch/>
        </p:blipFill>
        <p:spPr>
          <a:xfrm>
            <a:off x="331075" y="1008994"/>
            <a:ext cx="9806153" cy="5596758"/>
          </a:xfrm>
          <a:prstGeom prst="rect">
            <a:avLst/>
          </a:prstGeom>
        </p:spPr>
      </p:pic>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3615675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43</a:t>
            </a:fld>
            <a:endParaRPr lang="en">
              <a:solidFill>
                <a:srgbClr val="FFFFFF"/>
              </a:solidFill>
            </a:endParaRPr>
          </a:p>
        </p:txBody>
      </p:sp>
      <p:sp>
        <p:nvSpPr>
          <p:cNvPr id="4" name="Title 3"/>
          <p:cNvSpPr txBox="1">
            <a:spLocks/>
          </p:cNvSpPr>
          <p:nvPr/>
        </p:nvSpPr>
        <p:spPr>
          <a:xfrm>
            <a:off x="888586" y="67733"/>
            <a:ext cx="10948047" cy="6087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dirty="0" smtClean="0">
                <a:solidFill>
                  <a:srgbClr val="007BB9"/>
                </a:solidFill>
              </a:rPr>
              <a:t>Statistical Tools Selection and expected results</a:t>
            </a:r>
            <a:endParaRPr lang="en-US" sz="3600" b="1" kern="0" dirty="0">
              <a:solidFill>
                <a:srgbClr val="007BB9"/>
              </a:solidFill>
            </a:endParaRPr>
          </a:p>
        </p:txBody>
      </p:sp>
      <p:sp>
        <p:nvSpPr>
          <p:cNvPr id="5" name="TextBox 4"/>
          <p:cNvSpPr txBox="1"/>
          <p:nvPr/>
        </p:nvSpPr>
        <p:spPr>
          <a:xfrm>
            <a:off x="888586" y="969602"/>
            <a:ext cx="5366474" cy="400110"/>
          </a:xfrm>
          <a:prstGeom prst="rect">
            <a:avLst/>
          </a:prstGeom>
          <a:noFill/>
        </p:spPr>
        <p:txBody>
          <a:bodyPr wrap="square" rtlCol="0">
            <a:spAutoFit/>
          </a:bodyPr>
          <a:lstStyle/>
          <a:p>
            <a:r>
              <a:rPr lang="en-US" sz="2000" dirty="0" smtClean="0"/>
              <a:t>For CSAT value in rating between 1-5</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553535103"/>
              </p:ext>
            </p:extLst>
          </p:nvPr>
        </p:nvGraphicFramePr>
        <p:xfrm>
          <a:off x="266005" y="1766777"/>
          <a:ext cx="11709307" cy="4677157"/>
        </p:xfrm>
        <a:graphic>
          <a:graphicData uri="http://schemas.openxmlformats.org/drawingml/2006/table">
            <a:tbl>
              <a:tblPr/>
              <a:tblGrid>
                <a:gridCol w="1007824">
                  <a:extLst>
                    <a:ext uri="{9D8B030D-6E8A-4147-A177-3AD203B41FA5}">
                      <a16:colId xmlns="" xmlns:a16="http://schemas.microsoft.com/office/drawing/2014/main" val="227856927"/>
                    </a:ext>
                  </a:extLst>
                </a:gridCol>
                <a:gridCol w="2739372">
                  <a:extLst>
                    <a:ext uri="{9D8B030D-6E8A-4147-A177-3AD203B41FA5}">
                      <a16:colId xmlns="" xmlns:a16="http://schemas.microsoft.com/office/drawing/2014/main" val="2598622041"/>
                    </a:ext>
                  </a:extLst>
                </a:gridCol>
                <a:gridCol w="1236133">
                  <a:extLst>
                    <a:ext uri="{9D8B030D-6E8A-4147-A177-3AD203B41FA5}">
                      <a16:colId xmlns="" xmlns:a16="http://schemas.microsoft.com/office/drawing/2014/main" val="2770195880"/>
                    </a:ext>
                  </a:extLst>
                </a:gridCol>
                <a:gridCol w="1829868">
                  <a:extLst>
                    <a:ext uri="{9D8B030D-6E8A-4147-A177-3AD203B41FA5}">
                      <a16:colId xmlns="" xmlns:a16="http://schemas.microsoft.com/office/drawing/2014/main" val="3639837465"/>
                    </a:ext>
                  </a:extLst>
                </a:gridCol>
                <a:gridCol w="966710">
                  <a:extLst>
                    <a:ext uri="{9D8B030D-6E8A-4147-A177-3AD203B41FA5}">
                      <a16:colId xmlns="" xmlns:a16="http://schemas.microsoft.com/office/drawing/2014/main" val="856868667"/>
                    </a:ext>
                  </a:extLst>
                </a:gridCol>
                <a:gridCol w="1611184">
                  <a:extLst>
                    <a:ext uri="{9D8B030D-6E8A-4147-A177-3AD203B41FA5}">
                      <a16:colId xmlns="" xmlns:a16="http://schemas.microsoft.com/office/drawing/2014/main" val="501944816"/>
                    </a:ext>
                  </a:extLst>
                </a:gridCol>
                <a:gridCol w="2318216">
                  <a:extLst>
                    <a:ext uri="{9D8B030D-6E8A-4147-A177-3AD203B41FA5}">
                      <a16:colId xmlns="" xmlns:a16="http://schemas.microsoft.com/office/drawing/2014/main" val="1402605702"/>
                    </a:ext>
                  </a:extLst>
                </a:gridCol>
              </a:tblGrid>
              <a:tr h="794053">
                <a:tc>
                  <a:txBody>
                    <a:bodyPr/>
                    <a:lstStyle/>
                    <a:p>
                      <a:pPr algn="ctr" fontAlgn="ctr"/>
                      <a:r>
                        <a:rPr lang="en-US" sz="1600" b="1" i="0" u="none" strike="noStrike" dirty="0">
                          <a:solidFill>
                            <a:srgbClr val="000000"/>
                          </a:solidFill>
                          <a:effectLst/>
                          <a:latin typeface="Calibri" panose="020F0502020204030204" pitchFamily="34" charset="0"/>
                        </a:rPr>
                        <a:t>Y (PROBLEM)</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X (CAUSES)</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DESCRIPTIVE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INFERENTIAL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EXPECTED P-VALUE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POST HOC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SIGNIFICANT SUB-CAUSE</a:t>
                      </a:r>
                      <a:br>
                        <a:rPr lang="en-US" sz="1600" b="1"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(OBSERVED VALUE&gt;EXPECTED  VALUE)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389332770"/>
                  </a:ext>
                </a:extLst>
              </a:tr>
              <a:tr h="431456">
                <a:tc>
                  <a:txBody>
                    <a:bodyPr/>
                    <a:lstStyle/>
                    <a:p>
                      <a:pPr algn="ctr" fontAlgn="ctr"/>
                      <a:r>
                        <a:rPr lang="en-US" sz="1600" b="0" i="0" u="none" strike="noStrike" dirty="0">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DAY OF WEEK</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0.964</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00404600"/>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SHIFT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0.738</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71969532"/>
                  </a:ext>
                </a:extLst>
              </a:tr>
              <a:tr h="431456">
                <a:tc>
                  <a:txBody>
                    <a:bodyPr/>
                    <a:lstStyle/>
                    <a:p>
                      <a:pPr algn="ctr" fontAlgn="ctr"/>
                      <a:r>
                        <a:rPr lang="en-US" sz="1600" b="0" i="0" u="none" strike="noStrike" dirty="0">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TYPES OF TASK COMPLEXITY</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LOW</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42179211"/>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EDUCATIONAL BACKGROUND</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0.647</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a:solidFill>
                          <a:srgbClr val="000000"/>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33368545"/>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GENDER</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0.332</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dirty="0">
                        <a:solidFill>
                          <a:srgbClr val="000000"/>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6602208"/>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EXPERIENCE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6-24 MONTHS</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58995842"/>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TEAM LEAD</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0.738</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dirty="0">
                        <a:solidFill>
                          <a:srgbClr val="000000"/>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50197515"/>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QUERY HOLDING TIME (IN SEC)</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smtClean="0">
                          <a:solidFill>
                            <a:schemeClr val="tx1"/>
                          </a:solidFill>
                          <a:effectLst/>
                          <a:latin typeface="Calibri" panose="020F0502020204030204" pitchFamily="34" charset="0"/>
                        </a:rPr>
                        <a:t>LESS THAN 60 SEC</a:t>
                      </a:r>
                      <a:endParaRPr lang="en-US" sz="1600" b="0" i="0" u="none" strike="noStrike" dirty="0">
                        <a:solidFill>
                          <a:schemeClr val="tx1"/>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90781872"/>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QUERY HOLDING TIME (IN HR)</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0.007</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smtClean="0">
                          <a:solidFill>
                            <a:schemeClr val="tx1"/>
                          </a:solidFill>
                          <a:effectLst/>
                          <a:latin typeface="Calibri" panose="020F0502020204030204" pitchFamily="34" charset="0"/>
                        </a:rPr>
                        <a:t>24-36 HRS</a:t>
                      </a:r>
                      <a:endParaRPr lang="en-US" sz="1600" b="0" i="0" u="none" strike="noStrike" dirty="0">
                        <a:solidFill>
                          <a:schemeClr val="tx1"/>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80997269"/>
                  </a:ext>
                </a:extLst>
              </a:tr>
            </a:tbl>
          </a:graphicData>
        </a:graphic>
      </p:graphicFrame>
      <p:pic>
        <p:nvPicPr>
          <p:cNvPr id="9" name="Picture 8">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 name="TextBox 9">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10991873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44</a:t>
            </a:fld>
            <a:endParaRPr>
              <a:solidFill>
                <a:srgbClr val="FFFFFF"/>
              </a:solidFill>
            </a:endParaRPr>
          </a:p>
        </p:txBody>
      </p:sp>
      <p:sp>
        <p:nvSpPr>
          <p:cNvPr id="99" name="Title 3"/>
          <p:cNvSpPr txBox="1">
            <a:spLocks/>
          </p:cNvSpPr>
          <p:nvPr/>
        </p:nvSpPr>
        <p:spPr>
          <a:xfrm>
            <a:off x="4414879" y="294104"/>
            <a:ext cx="4524799"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a:solidFill>
                  <a:srgbClr val="007BB9"/>
                </a:solidFill>
              </a:rPr>
              <a:t>Chi-Square </a:t>
            </a:r>
            <a:r>
              <a:rPr lang="en-US" sz="3600" b="1" dirty="0" smtClean="0">
                <a:solidFill>
                  <a:srgbClr val="007BB9"/>
                </a:solidFill>
              </a:rPr>
              <a:t>Test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Text Box 4"/>
          <p:cNvSpPr txBox="1">
            <a:spLocks noChangeArrowheads="1"/>
          </p:cNvSpPr>
          <p:nvPr/>
        </p:nvSpPr>
        <p:spPr bwMode="auto">
          <a:xfrm>
            <a:off x="357197" y="1519496"/>
            <a:ext cx="11471318" cy="2480679"/>
          </a:xfrm>
          <a:prstGeom prst="rect">
            <a:avLst/>
          </a:prstGeom>
          <a:solidFill>
            <a:schemeClr val="bg1">
              <a:lumMod val="95000"/>
            </a:schemeClr>
          </a:solidFill>
          <a:ln w="9525">
            <a:noFill/>
            <a:miter lim="800000"/>
            <a:headEnd/>
            <a:tailEnd/>
          </a:ln>
        </p:spPr>
        <p:txBody>
          <a:bodyPr wrap="square">
            <a:spAutoFit/>
          </a:bodyPr>
          <a:lstStyle/>
          <a:p>
            <a:pPr marL="225425" indent="-225425">
              <a:lnSpc>
                <a:spcPct val="90000"/>
              </a:lnSpc>
              <a:spcBef>
                <a:spcPct val="50000"/>
              </a:spcBef>
              <a:defRPr/>
            </a:pPr>
            <a:r>
              <a:rPr lang="en-US" sz="2000" b="1" u="sng" dirty="0">
                <a:solidFill>
                  <a:srgbClr val="3A3F50"/>
                </a:solidFill>
              </a:rPr>
              <a:t>When is a Chi-Square (</a:t>
            </a:r>
            <a:r>
              <a:rPr lang="en-US" sz="2800" b="1" u="sng" dirty="0">
                <a:solidFill>
                  <a:srgbClr val="3A3F50"/>
                </a:solidFill>
                <a:latin typeface="Symbol" pitchFamily="18" charset="2"/>
              </a:rPr>
              <a:t>c</a:t>
            </a:r>
            <a:r>
              <a:rPr lang="en-US" sz="2800" b="1" u="sng" baseline="30000" dirty="0">
                <a:solidFill>
                  <a:srgbClr val="3A3F50"/>
                </a:solidFill>
              </a:rPr>
              <a:t>2</a:t>
            </a:r>
            <a:r>
              <a:rPr lang="en-US" sz="2000" b="1" u="sng" dirty="0">
                <a:solidFill>
                  <a:srgbClr val="3A3F50"/>
                </a:solidFill>
              </a:rPr>
              <a:t>) Test Used?  </a:t>
            </a:r>
          </a:p>
          <a:p>
            <a:pPr marL="225425" indent="-225425">
              <a:lnSpc>
                <a:spcPct val="90000"/>
              </a:lnSpc>
              <a:spcBef>
                <a:spcPct val="50000"/>
              </a:spcBef>
              <a:buFontTx/>
              <a:buChar char="•"/>
              <a:defRPr/>
            </a:pPr>
            <a:r>
              <a:rPr lang="en-US" sz="2000" dirty="0">
                <a:solidFill>
                  <a:srgbClr val="3A3F50"/>
                </a:solidFill>
              </a:rPr>
              <a:t>A Chi-Square Test compares the proportion of discrete ‘y’ responses for multiple ‘level’s of an ‘x’</a:t>
            </a:r>
          </a:p>
          <a:p>
            <a:pPr>
              <a:lnSpc>
                <a:spcPct val="90000"/>
              </a:lnSpc>
              <a:spcBef>
                <a:spcPct val="50000"/>
              </a:spcBef>
              <a:buFontTx/>
              <a:buChar char="•"/>
              <a:defRPr/>
            </a:pPr>
            <a:r>
              <a:rPr lang="en-US" sz="2000" dirty="0" smtClean="0">
                <a:solidFill>
                  <a:srgbClr val="3A3F50"/>
                </a:solidFill>
              </a:rPr>
              <a:t>  The </a:t>
            </a:r>
            <a:r>
              <a:rPr lang="en-US" sz="2000" dirty="0">
                <a:solidFill>
                  <a:srgbClr val="3A3F50"/>
                </a:solidFill>
              </a:rPr>
              <a:t>Chi-Square </a:t>
            </a:r>
            <a:r>
              <a:rPr lang="en-US" sz="2000">
                <a:solidFill>
                  <a:srgbClr val="3A3F50"/>
                </a:solidFill>
              </a:rPr>
              <a:t>Test </a:t>
            </a:r>
            <a:r>
              <a:rPr lang="en-US" sz="2000" smtClean="0">
                <a:solidFill>
                  <a:srgbClr val="3A3F50"/>
                </a:solidFill>
              </a:rPr>
              <a:t>answers </a:t>
            </a:r>
            <a:r>
              <a:rPr lang="en-US" sz="2000" dirty="0">
                <a:solidFill>
                  <a:srgbClr val="3A3F50"/>
                </a:solidFill>
              </a:rPr>
              <a:t>the </a:t>
            </a:r>
            <a:r>
              <a:rPr lang="en-US" sz="2000" dirty="0" smtClean="0">
                <a:solidFill>
                  <a:srgbClr val="3A3F50"/>
                </a:solidFill>
              </a:rPr>
              <a:t>question: It is observed in graphical analysis that proportions </a:t>
            </a:r>
            <a:r>
              <a:rPr lang="en-US" sz="2000" dirty="0">
                <a:solidFill>
                  <a:srgbClr val="3A3F50"/>
                </a:solidFill>
              </a:rPr>
              <a:t>of ‘Y’ across </a:t>
            </a:r>
            <a:r>
              <a:rPr lang="en-US" sz="2000" dirty="0" smtClean="0">
                <a:solidFill>
                  <a:srgbClr val="3A3F50"/>
                </a:solidFill>
              </a:rPr>
              <a:t>sub-categories </a:t>
            </a:r>
            <a:r>
              <a:rPr lang="en-US" sz="2000" dirty="0">
                <a:solidFill>
                  <a:srgbClr val="3A3F50"/>
                </a:solidFill>
              </a:rPr>
              <a:t>of ‘X’ </a:t>
            </a:r>
            <a:r>
              <a:rPr lang="en-US" sz="2000" dirty="0" smtClean="0">
                <a:solidFill>
                  <a:srgbClr val="3A3F50"/>
                </a:solidFill>
              </a:rPr>
              <a:t>are not same.</a:t>
            </a:r>
          </a:p>
          <a:p>
            <a:pPr marL="228600" indent="-228600">
              <a:lnSpc>
                <a:spcPct val="90000"/>
              </a:lnSpc>
              <a:spcBef>
                <a:spcPct val="50000"/>
              </a:spcBef>
              <a:buFontTx/>
              <a:buAutoNum type="romanLcPeriod"/>
              <a:defRPr/>
            </a:pPr>
            <a:r>
              <a:rPr lang="en-US" sz="2000" dirty="0" smtClean="0">
                <a:solidFill>
                  <a:srgbClr val="3A3F50"/>
                </a:solidFill>
              </a:rPr>
              <a:t>Is above result occurred, statistically significant enough i.e. applicable to whole population ? or, </a:t>
            </a:r>
          </a:p>
          <a:p>
            <a:pPr marL="228600" indent="-228600">
              <a:lnSpc>
                <a:spcPct val="90000"/>
              </a:lnSpc>
              <a:spcBef>
                <a:spcPct val="50000"/>
              </a:spcBef>
              <a:defRPr/>
            </a:pPr>
            <a:r>
              <a:rPr lang="en-US" sz="2000" dirty="0" smtClean="0">
                <a:solidFill>
                  <a:srgbClr val="3A3F50"/>
                </a:solidFill>
              </a:rPr>
              <a:t>ii. Is above result occurred by just random chance i.e. applicable </a:t>
            </a:r>
            <a:r>
              <a:rPr lang="en-US" sz="2000" dirty="0">
                <a:solidFill>
                  <a:srgbClr val="3A3F50"/>
                </a:solidFill>
              </a:rPr>
              <a:t>only to current sample of ‘Y’?</a:t>
            </a:r>
          </a:p>
        </p:txBody>
      </p:sp>
      <p:grpSp>
        <p:nvGrpSpPr>
          <p:cNvPr id="10" name="Group 8"/>
          <p:cNvGrpSpPr>
            <a:grpSpLocks/>
          </p:cNvGrpSpPr>
          <p:nvPr/>
        </p:nvGrpSpPr>
        <p:grpSpPr bwMode="auto">
          <a:xfrm>
            <a:off x="357197" y="4237608"/>
            <a:ext cx="11478942" cy="1107992"/>
            <a:chOff x="672" y="3765"/>
            <a:chExt cx="4517" cy="558"/>
          </a:xfrm>
          <a:solidFill>
            <a:schemeClr val="bg2">
              <a:lumMod val="40000"/>
              <a:lumOff val="60000"/>
            </a:schemeClr>
          </a:solidFill>
        </p:grpSpPr>
        <p:sp>
          <p:nvSpPr>
            <p:cNvPr id="11" name="Rectangle 9"/>
            <p:cNvSpPr>
              <a:spLocks noChangeArrowheads="1"/>
            </p:cNvSpPr>
            <p:nvPr/>
          </p:nvSpPr>
          <p:spPr bwMode="auto">
            <a:xfrm>
              <a:off x="672" y="3765"/>
              <a:ext cx="4514" cy="558"/>
            </a:xfrm>
            <a:prstGeom prst="rect">
              <a:avLst/>
            </a:prstGeom>
            <a:grpFill/>
            <a:ln w="9525">
              <a:noFill/>
              <a:miter lim="800000"/>
              <a:headEnd/>
              <a:tailEnd/>
            </a:ln>
          </p:spPr>
          <p:txBody>
            <a:bodyPr wrap="none" anchor="ctr"/>
            <a:lstStyle/>
            <a:p>
              <a:pPr>
                <a:defRPr/>
              </a:pPr>
              <a:endParaRPr lang="en-US">
                <a:solidFill>
                  <a:srgbClr val="3A3F50"/>
                </a:solidFill>
              </a:endParaRPr>
            </a:p>
          </p:txBody>
        </p:sp>
        <p:sp>
          <p:nvSpPr>
            <p:cNvPr id="12" name="Text Box 10"/>
            <p:cNvSpPr txBox="1">
              <a:spLocks noChangeArrowheads="1"/>
            </p:cNvSpPr>
            <p:nvPr/>
          </p:nvSpPr>
          <p:spPr bwMode="auto">
            <a:xfrm>
              <a:off x="677" y="3777"/>
              <a:ext cx="4512" cy="535"/>
            </a:xfrm>
            <a:prstGeom prst="rect">
              <a:avLst/>
            </a:prstGeom>
            <a:grpFill/>
            <a:ln w="9525">
              <a:noFill/>
              <a:miter lim="800000"/>
              <a:headEnd/>
              <a:tailEnd/>
            </a:ln>
          </p:spPr>
          <p:txBody>
            <a:bodyPr wrap="square">
              <a:spAutoFit/>
            </a:bodyPr>
            <a:lstStyle/>
            <a:p>
              <a:pPr marL="406400" indent="-406400">
                <a:lnSpc>
                  <a:spcPct val="150000"/>
                </a:lnSpc>
                <a:spcBef>
                  <a:spcPct val="50000"/>
                </a:spcBef>
                <a:defRPr/>
              </a:pPr>
              <a:r>
                <a:rPr lang="en-US" b="1" i="1" dirty="0">
                  <a:solidFill>
                    <a:srgbClr val="3A3F50"/>
                  </a:solidFill>
                </a:rPr>
                <a:t>H</a:t>
              </a:r>
              <a:r>
                <a:rPr lang="en-US" b="1" i="1" baseline="-25000" dirty="0">
                  <a:solidFill>
                    <a:srgbClr val="3A3F50"/>
                  </a:solidFill>
                </a:rPr>
                <a:t>o </a:t>
              </a:r>
              <a:r>
                <a:rPr lang="en-US" b="1" i="1" dirty="0">
                  <a:solidFill>
                    <a:srgbClr val="3A3F50"/>
                  </a:solidFill>
                </a:rPr>
                <a:t>: </a:t>
              </a:r>
              <a:r>
                <a:rPr lang="en-US" b="1" i="1" dirty="0" smtClean="0">
                  <a:solidFill>
                    <a:srgbClr val="3A3F50"/>
                  </a:solidFill>
                </a:rPr>
                <a:t>The </a:t>
              </a:r>
              <a:r>
                <a:rPr lang="en-US" b="1" dirty="0" smtClean="0">
                  <a:solidFill>
                    <a:srgbClr val="3A3F50"/>
                  </a:solidFill>
                </a:rPr>
                <a:t>proportions </a:t>
              </a:r>
              <a:r>
                <a:rPr lang="en-US" b="1" dirty="0">
                  <a:solidFill>
                    <a:srgbClr val="3A3F50"/>
                  </a:solidFill>
                </a:rPr>
                <a:t>of ‘Y’ across sub-categories of ‘X’ </a:t>
              </a:r>
              <a:r>
                <a:rPr lang="en-US" b="1" dirty="0" smtClean="0">
                  <a:solidFill>
                    <a:srgbClr val="3A3F50"/>
                  </a:solidFill>
                </a:rPr>
                <a:t>are same i.e. X has no impact on Y.</a:t>
              </a:r>
            </a:p>
            <a:p>
              <a:pPr marL="406400" indent="-406400">
                <a:lnSpc>
                  <a:spcPct val="150000"/>
                </a:lnSpc>
                <a:spcBef>
                  <a:spcPct val="50000"/>
                </a:spcBef>
                <a:defRPr/>
              </a:pPr>
              <a:r>
                <a:rPr lang="en-US" b="1" i="1" dirty="0" smtClean="0">
                  <a:solidFill>
                    <a:srgbClr val="3A3F50"/>
                  </a:solidFill>
                </a:rPr>
                <a:t>H</a:t>
              </a:r>
              <a:r>
                <a:rPr lang="en-US" b="1" i="1" baseline="-25000" dirty="0" smtClean="0">
                  <a:solidFill>
                    <a:srgbClr val="3A3F50"/>
                  </a:solidFill>
                </a:rPr>
                <a:t>a </a:t>
              </a:r>
              <a:r>
                <a:rPr lang="en-US" b="1" i="1" dirty="0">
                  <a:solidFill>
                    <a:srgbClr val="3A3F50"/>
                  </a:solidFill>
                </a:rPr>
                <a:t>: The </a:t>
              </a:r>
              <a:r>
                <a:rPr lang="en-US" b="1" dirty="0">
                  <a:solidFill>
                    <a:srgbClr val="3A3F50"/>
                  </a:solidFill>
                </a:rPr>
                <a:t>proportions of ‘Y’ across sub-categories of ‘X’ are not </a:t>
              </a:r>
              <a:r>
                <a:rPr lang="en-US" b="1" dirty="0" smtClean="0">
                  <a:solidFill>
                    <a:srgbClr val="3A3F50"/>
                  </a:solidFill>
                </a:rPr>
                <a:t>same i.e. X has impact on Y.</a:t>
              </a:r>
              <a:endParaRPr lang="en-US" b="1" i="1" dirty="0">
                <a:solidFill>
                  <a:srgbClr val="FF6600"/>
                </a:solidFill>
              </a:endParaRPr>
            </a:p>
          </p:txBody>
        </p:sp>
      </p:grpSp>
      <p:sp>
        <p:nvSpPr>
          <p:cNvPr id="16" name="Text Box 14"/>
          <p:cNvSpPr txBox="1">
            <a:spLocks noChangeArrowheads="1"/>
          </p:cNvSpPr>
          <p:nvPr/>
        </p:nvSpPr>
        <p:spPr bwMode="auto">
          <a:xfrm>
            <a:off x="2251911" y="5821289"/>
            <a:ext cx="7687078" cy="369332"/>
          </a:xfrm>
          <a:prstGeom prst="rect">
            <a:avLst/>
          </a:prstGeom>
          <a:solidFill>
            <a:schemeClr val="bg1"/>
          </a:solidFill>
          <a:ln>
            <a:solidFill>
              <a:schemeClr val="tx1"/>
            </a:solidFill>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spcBef>
                <a:spcPct val="50000"/>
              </a:spcBef>
              <a:defRPr/>
            </a:pPr>
            <a:r>
              <a:rPr lang="en-US" b="1" i="1" u="sng" dirty="0" smtClean="0">
                <a:solidFill>
                  <a:srgbClr val="FF4D4D"/>
                </a:solidFill>
              </a:rPr>
              <a:t>Note</a:t>
            </a:r>
            <a:r>
              <a:rPr lang="en-US" b="1" i="1" dirty="0" smtClean="0">
                <a:solidFill>
                  <a:srgbClr val="FF4D4D"/>
                </a:solidFill>
              </a:rPr>
              <a:t>:  </a:t>
            </a:r>
            <a:r>
              <a:rPr lang="en-US" b="1" i="1" dirty="0">
                <a:solidFill>
                  <a:srgbClr val="FF4D4D"/>
                </a:solidFill>
              </a:rPr>
              <a:t>Chi-Square Tests can be used for ‘x’s </a:t>
            </a:r>
            <a:r>
              <a:rPr lang="en-US" b="1" i="1" dirty="0" smtClean="0">
                <a:solidFill>
                  <a:srgbClr val="FF4D4D"/>
                </a:solidFill>
              </a:rPr>
              <a:t>with </a:t>
            </a:r>
            <a:r>
              <a:rPr lang="en-US" b="1" i="1" dirty="0">
                <a:solidFill>
                  <a:srgbClr val="FF4D4D"/>
                </a:solidFill>
              </a:rPr>
              <a:t>2 </a:t>
            </a:r>
            <a:r>
              <a:rPr lang="en-US" b="1" i="1" u="sng" dirty="0">
                <a:solidFill>
                  <a:srgbClr val="FF4D4D"/>
                </a:solidFill>
              </a:rPr>
              <a:t>OR MORE</a:t>
            </a:r>
            <a:r>
              <a:rPr lang="en-US" b="1" i="1" dirty="0">
                <a:solidFill>
                  <a:srgbClr val="FF4D4D"/>
                </a:solidFill>
              </a:rPr>
              <a:t> levels</a:t>
            </a:r>
          </a:p>
        </p:txBody>
      </p:sp>
    </p:spTree>
    <p:extLst>
      <p:ext uri="{BB962C8B-B14F-4D97-AF65-F5344CB8AC3E}">
        <p14:creationId xmlns:p14="http://schemas.microsoft.com/office/powerpoint/2010/main" val="1253917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45</a:t>
            </a:fld>
            <a:endParaRPr dirty="0">
              <a:solidFill>
                <a:srgbClr val="FFFFFF"/>
              </a:solidFill>
            </a:endParaRPr>
          </a:p>
        </p:txBody>
      </p:sp>
      <p:sp>
        <p:nvSpPr>
          <p:cNvPr id="99" name="Title 3"/>
          <p:cNvSpPr txBox="1">
            <a:spLocks/>
          </p:cNvSpPr>
          <p:nvPr/>
        </p:nvSpPr>
        <p:spPr>
          <a:xfrm>
            <a:off x="1806953" y="25020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‘Day of week’</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smtClean="0">
                <a:solidFill>
                  <a:prstClr val="black"/>
                </a:solidFill>
              </a:rPr>
              <a:t>:</a:t>
            </a: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90059" y="2255370"/>
            <a:ext cx="11901942" cy="707886"/>
          </a:xfrm>
          <a:prstGeom prst="rect">
            <a:avLst/>
          </a:prstGeom>
          <a:noFill/>
        </p:spPr>
        <p:txBody>
          <a:bodyPr wrap="square" rtlCol="0">
            <a:spAutoFit/>
          </a:bodyPr>
          <a:lstStyle/>
          <a:p>
            <a:r>
              <a:rPr lang="en-IN" sz="2000" b="1" i="1" dirty="0" smtClean="0"/>
              <a:t>To check whether the result of Pareto chart of ‘Day of Week’ by CSAT score was statistically significant or occurred by random chance  </a:t>
            </a:r>
            <a:endParaRPr lang="en-IN" sz="2000" b="1" i="1" dirty="0"/>
          </a:p>
        </p:txBody>
      </p:sp>
      <p:sp>
        <p:nvSpPr>
          <p:cNvPr id="3" name="TextBox 2"/>
          <p:cNvSpPr txBox="1"/>
          <p:nvPr/>
        </p:nvSpPr>
        <p:spPr>
          <a:xfrm>
            <a:off x="937281" y="4263415"/>
            <a:ext cx="8823762" cy="369332"/>
          </a:xfrm>
          <a:prstGeom prst="rect">
            <a:avLst/>
          </a:prstGeom>
          <a:noFill/>
        </p:spPr>
        <p:txBody>
          <a:bodyPr wrap="none" rtlCol="0">
            <a:spAutoFit/>
          </a:bodyPr>
          <a:lstStyle/>
          <a:p>
            <a:r>
              <a:rPr lang="en-IN" b="1" i="1" dirty="0" smtClean="0"/>
              <a:t>The observation of CSAT score (Met &amp; Not Met), are same across Days of week</a:t>
            </a:r>
            <a:endParaRPr lang="en-IN" b="1" i="1" dirty="0"/>
          </a:p>
        </p:txBody>
      </p:sp>
      <p:sp>
        <p:nvSpPr>
          <p:cNvPr id="4" name="TextBox 3"/>
          <p:cNvSpPr txBox="1"/>
          <p:nvPr/>
        </p:nvSpPr>
        <p:spPr>
          <a:xfrm>
            <a:off x="937281" y="4825916"/>
            <a:ext cx="9246955" cy="646331"/>
          </a:xfrm>
          <a:prstGeom prst="rect">
            <a:avLst/>
          </a:prstGeom>
          <a:noFill/>
        </p:spPr>
        <p:txBody>
          <a:bodyPr wrap="none" rtlCol="0">
            <a:spAutoFit/>
          </a:bodyPr>
          <a:lstStyle/>
          <a:p>
            <a:r>
              <a:rPr lang="en-IN" b="1" i="1" dirty="0"/>
              <a:t>The observation of CSAT score (Met &amp; Not Met), </a:t>
            </a:r>
            <a:r>
              <a:rPr lang="en-IN" b="1" i="1" dirty="0" smtClean="0"/>
              <a:t>are not </a:t>
            </a:r>
            <a:r>
              <a:rPr lang="en-IN" b="1" i="1" dirty="0"/>
              <a:t>same across </a:t>
            </a:r>
            <a:r>
              <a:rPr lang="en-IN" b="1" i="1" dirty="0" smtClean="0"/>
              <a:t>Days </a:t>
            </a:r>
            <a:r>
              <a:rPr lang="en-IN" b="1" i="1" dirty="0"/>
              <a:t>of week</a:t>
            </a:r>
          </a:p>
          <a:p>
            <a:endParaRPr lang="en-IN" dirty="0"/>
          </a:p>
        </p:txBody>
      </p:sp>
    </p:spTree>
    <p:extLst>
      <p:ext uri="{BB962C8B-B14F-4D97-AF65-F5344CB8AC3E}">
        <p14:creationId xmlns:p14="http://schemas.microsoft.com/office/powerpoint/2010/main" val="26762216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46</a:t>
            </a:fld>
            <a:endParaRPr dirty="0">
              <a:solidFill>
                <a:srgbClr val="FFFFFF"/>
              </a:solidFill>
            </a:endParaRPr>
          </a:p>
        </p:txBody>
      </p:sp>
      <p:sp>
        <p:nvSpPr>
          <p:cNvPr id="99" name="Title 3"/>
          <p:cNvSpPr txBox="1">
            <a:spLocks/>
          </p:cNvSpPr>
          <p:nvPr/>
        </p:nvSpPr>
        <p:spPr>
          <a:xfrm>
            <a:off x="804984" y="129578"/>
            <a:ext cx="11140286"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‘Day of the week’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2" name="Rectangle 11"/>
          <p:cNvSpPr/>
          <p:nvPr/>
        </p:nvSpPr>
        <p:spPr>
          <a:xfrm>
            <a:off x="5835398" y="3386708"/>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sp>
        <p:nvSpPr>
          <p:cNvPr id="3" name="TextBox 2"/>
          <p:cNvSpPr txBox="1"/>
          <p:nvPr/>
        </p:nvSpPr>
        <p:spPr>
          <a:xfrm>
            <a:off x="8919411" y="3082225"/>
            <a:ext cx="3025859" cy="2554545"/>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smtClean="0">
                <a:solidFill>
                  <a:prstClr val="black"/>
                </a:solidFill>
              </a:rPr>
              <a:t>Since p-value is more than 0.05, we fail to reject null hypothesis. Hence, we can conclude that there is no impact of “Day of Week”  on CSAT score.</a:t>
            </a:r>
            <a:endParaRPr lang="en-US" sz="1600" b="1" i="1" kern="0" dirty="0">
              <a:solidFill>
                <a:prstClr val="black"/>
              </a:solidFill>
            </a:endParaRPr>
          </a:p>
          <a:p>
            <a:endParaRPr lang="en-IN" sz="1600" b="1" i="1" dirty="0"/>
          </a:p>
          <a:p>
            <a:endParaRPr lang="en-IN" sz="1600" dirty="0"/>
          </a:p>
          <a:p>
            <a:endParaRPr lang="en-IN"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2" y="1543010"/>
            <a:ext cx="8236159" cy="4927763"/>
          </a:xfrm>
          <a:prstGeom prst="rect">
            <a:avLst/>
          </a:prstGeom>
        </p:spPr>
      </p:pic>
    </p:spTree>
    <p:extLst>
      <p:ext uri="{BB962C8B-B14F-4D97-AF65-F5344CB8AC3E}">
        <p14:creationId xmlns:p14="http://schemas.microsoft.com/office/powerpoint/2010/main" val="26876650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47</a:t>
            </a:fld>
            <a:endParaRPr dirty="0">
              <a:solidFill>
                <a:srgbClr val="FFFFFF"/>
              </a:solidFill>
            </a:endParaRPr>
          </a:p>
        </p:txBody>
      </p:sp>
      <p:sp>
        <p:nvSpPr>
          <p:cNvPr id="99" name="Title 3"/>
          <p:cNvSpPr txBox="1">
            <a:spLocks/>
          </p:cNvSpPr>
          <p:nvPr/>
        </p:nvSpPr>
        <p:spPr>
          <a:xfrm>
            <a:off x="1373816" y="171869"/>
            <a:ext cx="9933906"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type of ‘Task complexity’</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5"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6" name="Text Box 9"/>
          <p:cNvSpPr txBox="1">
            <a:spLocks noChangeArrowheads="1"/>
          </p:cNvSpPr>
          <p:nvPr/>
        </p:nvSpPr>
        <p:spPr bwMode="auto">
          <a:xfrm>
            <a:off x="283785" y="4171216"/>
            <a:ext cx="11023938" cy="1541961"/>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IN" b="1" i="1" dirty="0"/>
              <a:t>The observation of CSAT score (Met &amp; Not Met), are same </a:t>
            </a:r>
            <a:r>
              <a:rPr lang="en-IN" b="1" i="1" dirty="0" smtClean="0"/>
              <a:t>across Task Complexity</a:t>
            </a:r>
            <a:endParaRPr lang="en-US"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smtClean="0">
                <a:solidFill>
                  <a:prstClr val="black"/>
                </a:solidFill>
              </a:rPr>
              <a:t>: </a:t>
            </a:r>
            <a:r>
              <a:rPr lang="en-IN" b="1" i="1" dirty="0"/>
              <a:t>The observation of CSAT score (Met &amp; Not Met), </a:t>
            </a:r>
            <a:r>
              <a:rPr lang="en-IN" b="1" i="1" dirty="0" smtClean="0"/>
              <a:t>are not across same Task Complexity</a:t>
            </a:r>
            <a:endParaRPr lang="en-IN" sz="2000" b="1" i="1" dirty="0"/>
          </a:p>
          <a:p>
            <a:pPr marL="457200" indent="-457200" fontAlgn="base">
              <a:lnSpc>
                <a:spcPct val="105000"/>
              </a:lnSpc>
              <a:spcBef>
                <a:spcPct val="30000"/>
              </a:spcBef>
              <a:spcAft>
                <a:spcPct val="0"/>
              </a:spcAft>
            </a:pPr>
            <a:endParaRPr lang="en-US" sz="2000" b="1" i="1" dirty="0">
              <a:solidFill>
                <a:prstClr val="black"/>
              </a:solidFill>
            </a:endParaRPr>
          </a:p>
        </p:txBody>
      </p:sp>
      <p:sp>
        <p:nvSpPr>
          <p:cNvPr id="17"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1" name="Rectangle 10"/>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50984" y="2215801"/>
            <a:ext cx="11720620" cy="1015663"/>
          </a:xfrm>
          <a:prstGeom prst="rect">
            <a:avLst/>
          </a:prstGeom>
          <a:noFill/>
        </p:spPr>
        <p:txBody>
          <a:bodyPr wrap="square" rtlCol="0">
            <a:spAutoFit/>
          </a:bodyPr>
          <a:lstStyle/>
          <a:p>
            <a:r>
              <a:rPr lang="en-IN" sz="2000" b="1" i="1" dirty="0"/>
              <a:t>To check whether the result of Pareto chart of </a:t>
            </a:r>
            <a:r>
              <a:rPr lang="en-IN" sz="2000" b="1" i="1" dirty="0" smtClean="0"/>
              <a:t>‘Task Complexity’ by CSAT score was </a:t>
            </a:r>
            <a:r>
              <a:rPr lang="en-IN" sz="2000" b="1" i="1" dirty="0"/>
              <a:t>statistically significant or occurred by random chance  </a:t>
            </a:r>
          </a:p>
          <a:p>
            <a:endParaRPr lang="en-IN" sz="2000" b="1" i="1" dirty="0"/>
          </a:p>
        </p:txBody>
      </p:sp>
    </p:spTree>
    <p:extLst>
      <p:ext uri="{BB962C8B-B14F-4D97-AF65-F5344CB8AC3E}">
        <p14:creationId xmlns:p14="http://schemas.microsoft.com/office/powerpoint/2010/main" val="17895151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48</a:t>
            </a:fld>
            <a:endParaRPr dirty="0">
              <a:solidFill>
                <a:srgbClr val="FFFFFF"/>
              </a:solidFill>
            </a:endParaRPr>
          </a:p>
        </p:txBody>
      </p:sp>
      <p:sp>
        <p:nvSpPr>
          <p:cNvPr id="99" name="Title 3"/>
          <p:cNvSpPr txBox="1">
            <a:spLocks/>
          </p:cNvSpPr>
          <p:nvPr/>
        </p:nvSpPr>
        <p:spPr>
          <a:xfrm>
            <a:off x="635419" y="129578"/>
            <a:ext cx="10896614"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‘Task complexity’</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1" name="Rectangle 10"/>
          <p:cNvSpPr/>
          <p:nvPr/>
        </p:nvSpPr>
        <p:spPr>
          <a:xfrm>
            <a:off x="5835398" y="3386708"/>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sp>
        <p:nvSpPr>
          <p:cNvPr id="4" name="TextBox 3"/>
          <p:cNvSpPr txBox="1"/>
          <p:nvPr/>
        </p:nvSpPr>
        <p:spPr>
          <a:xfrm>
            <a:off x="8213558" y="2478766"/>
            <a:ext cx="3690268" cy="2554545"/>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a:t>
            </a:r>
            <a:r>
              <a:rPr lang="en-US" sz="1600" b="1" i="1" kern="0" dirty="0" smtClean="0">
                <a:solidFill>
                  <a:prstClr val="black"/>
                </a:solidFill>
              </a:rPr>
              <a:t>less than </a:t>
            </a:r>
            <a:r>
              <a:rPr lang="en-US" sz="1600" b="1" i="1" kern="0" dirty="0">
                <a:solidFill>
                  <a:prstClr val="black"/>
                </a:solidFill>
              </a:rPr>
              <a:t>0.05, we </a:t>
            </a:r>
            <a:r>
              <a:rPr lang="en-US" sz="1600" b="1" i="1" kern="0" dirty="0" smtClean="0">
                <a:solidFill>
                  <a:prstClr val="black"/>
                </a:solidFill>
              </a:rPr>
              <a:t>reject </a:t>
            </a:r>
            <a:r>
              <a:rPr lang="en-US" sz="1600" b="1" i="1" kern="0" dirty="0">
                <a:solidFill>
                  <a:prstClr val="black"/>
                </a:solidFill>
              </a:rPr>
              <a:t>null hypothesis. Hence, we can conclude that </a:t>
            </a:r>
            <a:r>
              <a:rPr lang="en-US" sz="1600" b="1" i="1" kern="0" dirty="0" smtClean="0">
                <a:solidFill>
                  <a:prstClr val="black"/>
                </a:solidFill>
              </a:rPr>
              <a:t>impact </a:t>
            </a:r>
            <a:r>
              <a:rPr lang="en-US" sz="1600" b="1" i="1" kern="0" dirty="0">
                <a:solidFill>
                  <a:prstClr val="black"/>
                </a:solidFill>
              </a:rPr>
              <a:t>of </a:t>
            </a:r>
            <a:r>
              <a:rPr lang="en-US" sz="1600" b="1" i="1" kern="0" dirty="0" smtClean="0">
                <a:solidFill>
                  <a:prstClr val="black"/>
                </a:solidFill>
              </a:rPr>
              <a:t>“Types of Task Complexity” on </a:t>
            </a:r>
            <a:r>
              <a:rPr lang="en-US" sz="1600" b="1" i="1" kern="0" dirty="0">
                <a:solidFill>
                  <a:prstClr val="black"/>
                </a:solidFill>
              </a:rPr>
              <a:t>CSAT </a:t>
            </a:r>
            <a:r>
              <a:rPr lang="en-US" sz="1600" b="1" i="1" kern="0" dirty="0" smtClean="0">
                <a:solidFill>
                  <a:prstClr val="black"/>
                </a:solidFill>
              </a:rPr>
              <a:t>score is statistically significant.</a:t>
            </a:r>
            <a:endParaRPr lang="en-US" sz="1600" b="1" i="1" kern="0" dirty="0">
              <a:solidFill>
                <a:prstClr val="black"/>
              </a:solidFill>
            </a:endParaRPr>
          </a:p>
          <a:p>
            <a:endParaRPr lang="en-IN" sz="1600" b="1" i="1" dirty="0"/>
          </a:p>
          <a:p>
            <a:endParaRPr lang="en-IN" sz="1600" dirty="0"/>
          </a:p>
          <a:p>
            <a:endParaRPr lang="en-IN" sz="1600" dirty="0"/>
          </a:p>
          <a:p>
            <a:endParaRPr lang="en-IN" sz="1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18" y="1464866"/>
            <a:ext cx="7578139" cy="5005907"/>
          </a:xfrm>
          <a:prstGeom prst="rect">
            <a:avLst/>
          </a:prstGeom>
        </p:spPr>
      </p:pic>
    </p:spTree>
    <p:extLst>
      <p:ext uri="{BB962C8B-B14F-4D97-AF65-F5344CB8AC3E}">
        <p14:creationId xmlns:p14="http://schemas.microsoft.com/office/powerpoint/2010/main" val="19738458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49</a:t>
            </a:fld>
            <a:endParaRPr dirty="0">
              <a:solidFill>
                <a:srgbClr val="FFFFFF"/>
              </a:solidFill>
            </a:endParaRPr>
          </a:p>
        </p:txBody>
      </p:sp>
      <p:sp>
        <p:nvSpPr>
          <p:cNvPr id="99" name="Title 3"/>
          <p:cNvSpPr txBox="1">
            <a:spLocks/>
          </p:cNvSpPr>
          <p:nvPr/>
        </p:nvSpPr>
        <p:spPr>
          <a:xfrm>
            <a:off x="633917" y="171869"/>
            <a:ext cx="11395700"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‘Educational background’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957459"/>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IN" b="1" i="1" dirty="0"/>
              <a:t>The observation of CSAT score (Met &amp; Not Met), are same </a:t>
            </a:r>
            <a:r>
              <a:rPr lang="en-IN" b="1" i="1" dirty="0" smtClean="0"/>
              <a:t>across Educational </a:t>
            </a:r>
            <a:r>
              <a:rPr lang="en-IN" b="1" i="1" dirty="0"/>
              <a:t>Background</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b="1" i="1" dirty="0">
                <a:solidFill>
                  <a:prstClr val="black"/>
                </a:solidFill>
              </a:rPr>
              <a:t>: </a:t>
            </a:r>
            <a:r>
              <a:rPr lang="en-IN" b="1" i="1" dirty="0"/>
              <a:t>The observation of CSAT score (Met &amp; Not Met), are not same </a:t>
            </a:r>
            <a:r>
              <a:rPr lang="en-IN" b="1" i="1" dirty="0" smtClean="0"/>
              <a:t>across Educational Background</a:t>
            </a:r>
            <a:endParaRPr lang="en-IN" sz="2000" b="1" i="1" dirty="0"/>
          </a:p>
          <a:p>
            <a:pPr marL="457200" indent="-457200" fontAlgn="base">
              <a:lnSpc>
                <a:spcPct val="105000"/>
              </a:lnSpc>
              <a:spcBef>
                <a:spcPct val="30000"/>
              </a:spcBef>
              <a:spcAft>
                <a:spcPct val="0"/>
              </a:spcAft>
            </a:pPr>
            <a:endParaRPr lang="en-US" sz="2000" b="1" i="1" dirty="0">
              <a:solidFill>
                <a:prstClr val="black"/>
              </a:solidFill>
            </a:endParaRPr>
          </a:p>
          <a:p>
            <a:pPr marL="457200" indent="-457200" fontAlgn="base">
              <a:lnSpc>
                <a:spcPct val="105000"/>
              </a:lnSpc>
              <a:spcBef>
                <a:spcPct val="30000"/>
              </a:spcBef>
              <a:spcAft>
                <a:spcPct val="0"/>
              </a:spcAft>
            </a:pP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83784" y="2206347"/>
            <a:ext cx="11687820" cy="1323439"/>
          </a:xfrm>
          <a:prstGeom prst="rect">
            <a:avLst/>
          </a:prstGeom>
          <a:noFill/>
        </p:spPr>
        <p:txBody>
          <a:bodyPr wrap="square" rtlCol="0">
            <a:spAutoFit/>
          </a:bodyPr>
          <a:lstStyle/>
          <a:p>
            <a:r>
              <a:rPr lang="en-IN" sz="2000" b="1" i="1" dirty="0"/>
              <a:t>To check whether the result of Pareto chart of </a:t>
            </a:r>
            <a:r>
              <a:rPr lang="en-IN" sz="2000" b="1" i="1" dirty="0" smtClean="0"/>
              <a:t>‘Educational Background’ by CSAT score was </a:t>
            </a:r>
            <a:r>
              <a:rPr lang="en-IN" sz="2000" b="1" i="1" dirty="0"/>
              <a:t>statistically significant or occurred by random chance  </a:t>
            </a:r>
          </a:p>
          <a:p>
            <a:endParaRPr lang="en-IN" sz="2000" b="1" i="1" dirty="0"/>
          </a:p>
          <a:p>
            <a:endParaRPr lang="en-IN" sz="2000" dirty="0"/>
          </a:p>
        </p:txBody>
      </p:sp>
    </p:spTree>
    <p:extLst>
      <p:ext uri="{BB962C8B-B14F-4D97-AF65-F5344CB8AC3E}">
        <p14:creationId xmlns:p14="http://schemas.microsoft.com/office/powerpoint/2010/main" val="3248307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85" y="624114"/>
            <a:ext cx="8882743" cy="770610"/>
          </a:xfrm>
        </p:spPr>
        <p:txBody>
          <a:bodyPr anchor="ctr"/>
          <a:lstStyle/>
          <a:p>
            <a:r>
              <a:rPr lang="en-US" dirty="0" smtClean="0"/>
              <a:t>DATA  COLLECTION PLAN</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5</a:t>
            </a:fld>
            <a:endParaRPr lang="en">
              <a:solidFill>
                <a:srgbClr val="FFFFFF"/>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666439509"/>
              </p:ext>
            </p:extLst>
          </p:nvPr>
        </p:nvGraphicFramePr>
        <p:xfrm>
          <a:off x="8018025" y="2759262"/>
          <a:ext cx="3183375" cy="2685973"/>
        </p:xfrm>
        <a:graphic>
          <a:graphicData uri="http://schemas.openxmlformats.org/presentationml/2006/ole">
            <mc:AlternateContent xmlns:mc="http://schemas.openxmlformats.org/markup-compatibility/2006">
              <mc:Choice xmlns:v="urn:schemas-microsoft-com:vml" Requires="v">
                <p:oleObj spid="_x0000_s5266"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8018025" y="2759262"/>
                        <a:ext cx="3183375" cy="2685973"/>
                      </a:xfrm>
                      <a:prstGeom prst="rect">
                        <a:avLst/>
                      </a:prstGeom>
                    </p:spPr>
                  </p:pic>
                </p:oleObj>
              </mc:Fallback>
            </mc:AlternateContent>
          </a:graphicData>
        </a:graphic>
      </p:graphicFrame>
      <p:pic>
        <p:nvPicPr>
          <p:cNvPr id="8" name="Picture 7"/>
          <p:cNvPicPr>
            <a:picLocks noChangeAspect="1"/>
          </p:cNvPicPr>
          <p:nvPr/>
        </p:nvPicPr>
        <p:blipFill>
          <a:blip r:embed="rId6"/>
          <a:stretch>
            <a:fillRect/>
          </a:stretch>
        </p:blipFill>
        <p:spPr>
          <a:xfrm>
            <a:off x="2009608" y="1385772"/>
            <a:ext cx="6008417" cy="5093954"/>
          </a:xfrm>
          <a:prstGeom prst="rect">
            <a:avLst/>
          </a:prstGeom>
        </p:spPr>
      </p:pic>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36413517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50</a:t>
            </a:fld>
            <a:endParaRPr dirty="0">
              <a:solidFill>
                <a:srgbClr val="FFFFFF"/>
              </a:solidFill>
            </a:endParaRPr>
          </a:p>
        </p:txBody>
      </p:sp>
      <p:sp>
        <p:nvSpPr>
          <p:cNvPr id="99" name="Title 3"/>
          <p:cNvSpPr txBox="1">
            <a:spLocks/>
          </p:cNvSpPr>
          <p:nvPr/>
        </p:nvSpPr>
        <p:spPr>
          <a:xfrm>
            <a:off x="25019" y="179347"/>
            <a:ext cx="12166981"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‘Educational background’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2" name="Rectangle 11"/>
          <p:cNvSpPr/>
          <p:nvPr/>
        </p:nvSpPr>
        <p:spPr>
          <a:xfrm>
            <a:off x="5835398" y="3386708"/>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sp>
        <p:nvSpPr>
          <p:cNvPr id="3" name="TextBox 2"/>
          <p:cNvSpPr txBox="1"/>
          <p:nvPr/>
        </p:nvSpPr>
        <p:spPr>
          <a:xfrm>
            <a:off x="8373979" y="2587250"/>
            <a:ext cx="3446719" cy="280076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more than 0.05, we fail to reject null hypothesis. Hence, we can conclude that there is no impact of </a:t>
            </a:r>
            <a:r>
              <a:rPr lang="en-US" sz="1600" b="1" i="1" kern="0" dirty="0" smtClean="0">
                <a:solidFill>
                  <a:prstClr val="black"/>
                </a:solidFill>
              </a:rPr>
              <a:t>“Educational Background”  </a:t>
            </a:r>
            <a:r>
              <a:rPr lang="en-US" sz="1600" b="1" i="1" kern="0" dirty="0">
                <a:solidFill>
                  <a:prstClr val="black"/>
                </a:solidFill>
              </a:rPr>
              <a:t>on CSAT score.</a:t>
            </a:r>
          </a:p>
          <a:p>
            <a:endParaRPr lang="en-IN" sz="1600" b="1" i="1" dirty="0"/>
          </a:p>
          <a:p>
            <a:endParaRPr lang="en-IN" sz="1600" dirty="0"/>
          </a:p>
          <a:p>
            <a:endParaRPr lang="en-IN" sz="1600" dirty="0"/>
          </a:p>
          <a:p>
            <a:endParaRPr lang="en-IN"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38" y="1536404"/>
            <a:ext cx="7771941" cy="4934369"/>
          </a:xfrm>
          <a:prstGeom prst="rect">
            <a:avLst/>
          </a:prstGeom>
        </p:spPr>
      </p:pic>
    </p:spTree>
    <p:extLst>
      <p:ext uri="{BB962C8B-B14F-4D97-AF65-F5344CB8AC3E}">
        <p14:creationId xmlns:p14="http://schemas.microsoft.com/office/powerpoint/2010/main" val="2744990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51</a:t>
            </a:fld>
            <a:endParaRPr dirty="0">
              <a:solidFill>
                <a:srgbClr val="FFFFFF"/>
              </a:solidFill>
            </a:endParaRPr>
          </a:p>
        </p:txBody>
      </p:sp>
      <p:sp>
        <p:nvSpPr>
          <p:cNvPr id="99" name="Title 3"/>
          <p:cNvSpPr txBox="1">
            <a:spLocks/>
          </p:cNvSpPr>
          <p:nvPr/>
        </p:nvSpPr>
        <p:spPr>
          <a:xfrm>
            <a:off x="1690639" y="17186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‘Gender’</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7"/>
            <a:ext cx="11501815" cy="1541961"/>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o</a:t>
            </a:r>
            <a:r>
              <a:rPr lang="en-US" sz="1600" b="1" i="1" dirty="0" smtClean="0">
                <a:solidFill>
                  <a:prstClr val="black"/>
                </a:solidFill>
              </a:rPr>
              <a:t>: </a:t>
            </a:r>
            <a:r>
              <a:rPr lang="en-IN" b="1" i="1" dirty="0" smtClean="0"/>
              <a:t>The </a:t>
            </a:r>
            <a:r>
              <a:rPr lang="en-IN" b="1" i="1" dirty="0"/>
              <a:t>observation of CSAT score (Met &amp; Not Met), are same across </a:t>
            </a:r>
            <a:r>
              <a:rPr lang="en-IN" b="1" i="1" dirty="0" smtClean="0"/>
              <a:t>Gender</a:t>
            </a:r>
            <a:endParaRPr lang="en-US" b="1" i="1" dirty="0" smtClean="0">
              <a:solidFill>
                <a:prstClr val="black"/>
              </a:solidFill>
            </a:endParaRPr>
          </a:p>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a</a:t>
            </a:r>
            <a:r>
              <a:rPr lang="en-US" sz="2000" b="1" i="1" dirty="0" smtClean="0">
                <a:solidFill>
                  <a:prstClr val="black"/>
                </a:solidFill>
              </a:rPr>
              <a:t>: </a:t>
            </a:r>
            <a:r>
              <a:rPr lang="en-IN" b="1" i="1" dirty="0" smtClean="0"/>
              <a:t>The </a:t>
            </a:r>
            <a:r>
              <a:rPr lang="en-IN" b="1" i="1" dirty="0"/>
              <a:t>observation of CSAT score (Met &amp; Not Met), are </a:t>
            </a:r>
            <a:r>
              <a:rPr lang="en-IN" b="1" i="1" dirty="0" smtClean="0"/>
              <a:t>not same </a:t>
            </a:r>
            <a:r>
              <a:rPr lang="en-IN" b="1" i="1" dirty="0"/>
              <a:t>across </a:t>
            </a:r>
            <a:r>
              <a:rPr lang="en-IN" b="1" i="1" dirty="0" smtClean="0"/>
              <a:t>Gender</a:t>
            </a:r>
            <a:endParaRPr lang="en-US" sz="2000" b="1" i="1" dirty="0">
              <a:solidFill>
                <a:prstClr val="black"/>
              </a:solidFill>
            </a:endParaRPr>
          </a:p>
          <a:p>
            <a:pPr marL="457200" indent="-457200" fontAlgn="base">
              <a:lnSpc>
                <a:spcPct val="105000"/>
              </a:lnSpc>
              <a:spcBef>
                <a:spcPct val="30000"/>
              </a:spcBef>
              <a:spcAft>
                <a:spcPct val="0"/>
              </a:spcAft>
            </a:pPr>
            <a:endParaRPr lang="en-US"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50985" y="2182821"/>
            <a:ext cx="11720620" cy="1631216"/>
          </a:xfrm>
          <a:prstGeom prst="rect">
            <a:avLst/>
          </a:prstGeom>
          <a:noFill/>
        </p:spPr>
        <p:txBody>
          <a:bodyPr wrap="square" rtlCol="0">
            <a:spAutoFit/>
          </a:bodyPr>
          <a:lstStyle/>
          <a:p>
            <a:r>
              <a:rPr lang="en-IN" sz="2000" b="1" i="1" dirty="0"/>
              <a:t>To check whether the result of Pareto chart </a:t>
            </a:r>
            <a:r>
              <a:rPr lang="en-IN" sz="2000" b="1" i="1" dirty="0" smtClean="0"/>
              <a:t>‘Gender’ </a:t>
            </a:r>
            <a:r>
              <a:rPr lang="en-IN" sz="2000" b="1" i="1" dirty="0"/>
              <a:t>by CSAT score was statistically significant or occurred by random chance  </a:t>
            </a:r>
          </a:p>
          <a:p>
            <a:endParaRPr lang="en-IN" sz="2000" b="1" i="1" dirty="0"/>
          </a:p>
          <a:p>
            <a:endParaRPr lang="en-IN" sz="2000" dirty="0"/>
          </a:p>
          <a:p>
            <a:endParaRPr lang="en-IN" sz="2000" dirty="0"/>
          </a:p>
        </p:txBody>
      </p:sp>
    </p:spTree>
    <p:extLst>
      <p:ext uri="{BB962C8B-B14F-4D97-AF65-F5344CB8AC3E}">
        <p14:creationId xmlns:p14="http://schemas.microsoft.com/office/powerpoint/2010/main" val="18376502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52</a:t>
            </a:fld>
            <a:endParaRPr dirty="0">
              <a:solidFill>
                <a:srgbClr val="FFFFFF"/>
              </a:solidFill>
            </a:endParaRPr>
          </a:p>
        </p:txBody>
      </p:sp>
      <p:sp>
        <p:nvSpPr>
          <p:cNvPr id="99" name="Title 3"/>
          <p:cNvSpPr txBox="1">
            <a:spLocks/>
          </p:cNvSpPr>
          <p:nvPr/>
        </p:nvSpPr>
        <p:spPr>
          <a:xfrm>
            <a:off x="1853819" y="129578"/>
            <a:ext cx="8878702"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‘Gender’</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3" name="TextBox 2"/>
          <p:cNvSpPr txBox="1"/>
          <p:nvPr/>
        </p:nvSpPr>
        <p:spPr>
          <a:xfrm>
            <a:off x="8229600" y="2966865"/>
            <a:ext cx="3640975" cy="280076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more than 0.05, we fail to reject null hypothesis. Hence, we can conclude that there is no impact of </a:t>
            </a:r>
            <a:r>
              <a:rPr lang="en-US" sz="1600" b="1" i="1" kern="0" dirty="0" smtClean="0">
                <a:solidFill>
                  <a:prstClr val="black"/>
                </a:solidFill>
              </a:rPr>
              <a:t>“Gender” on </a:t>
            </a:r>
            <a:r>
              <a:rPr lang="en-US" sz="1600" b="1" i="1" kern="0" dirty="0">
                <a:solidFill>
                  <a:prstClr val="black"/>
                </a:solidFill>
              </a:rPr>
              <a:t>CSAT score.</a:t>
            </a:r>
          </a:p>
          <a:p>
            <a:endParaRPr lang="en-IN" sz="1600" b="1" i="1" dirty="0"/>
          </a:p>
          <a:p>
            <a:endParaRPr lang="en-IN" sz="1600" dirty="0"/>
          </a:p>
          <a:p>
            <a:endParaRPr lang="en-IN" sz="1600" dirty="0"/>
          </a:p>
          <a:p>
            <a:endParaRPr lang="en-IN" sz="1600" dirty="0"/>
          </a:p>
          <a:p>
            <a:endParaRPr lang="en-IN"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38" y="1525062"/>
            <a:ext cx="7627562" cy="4945711"/>
          </a:xfrm>
          <a:prstGeom prst="rect">
            <a:avLst/>
          </a:prstGeom>
        </p:spPr>
      </p:pic>
    </p:spTree>
    <p:extLst>
      <p:ext uri="{BB962C8B-B14F-4D97-AF65-F5344CB8AC3E}">
        <p14:creationId xmlns:p14="http://schemas.microsoft.com/office/powerpoint/2010/main" val="26640069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53</a:t>
            </a:fld>
            <a:endParaRPr dirty="0">
              <a:solidFill>
                <a:srgbClr val="FFFFFF"/>
              </a:solidFill>
            </a:endParaRPr>
          </a:p>
        </p:txBody>
      </p:sp>
      <p:sp>
        <p:nvSpPr>
          <p:cNvPr id="99" name="Title 3"/>
          <p:cNvSpPr txBox="1">
            <a:spLocks/>
          </p:cNvSpPr>
          <p:nvPr/>
        </p:nvSpPr>
        <p:spPr>
          <a:xfrm>
            <a:off x="1871122" y="17186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‘Experience’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smtClean="0">
                <a:solidFill>
                  <a:prstClr val="black"/>
                </a:solidFill>
              </a:rPr>
              <a:t>: </a:t>
            </a:r>
            <a:r>
              <a:rPr lang="en-IN" b="1" i="1" dirty="0"/>
              <a:t>The observation of CSAT score (Met &amp; Not Met), are same </a:t>
            </a:r>
            <a:r>
              <a:rPr lang="en-IN" b="1" i="1" dirty="0" smtClean="0"/>
              <a:t>across Experience</a:t>
            </a:r>
            <a:r>
              <a:rPr lang="en-US" b="1" i="1" dirty="0" smtClean="0">
                <a:solidFill>
                  <a:prstClr val="black"/>
                </a:solidFill>
              </a:rPr>
              <a:t> </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smtClean="0">
                <a:solidFill>
                  <a:prstClr val="black"/>
                </a:solidFill>
              </a:rPr>
              <a:t>: </a:t>
            </a:r>
            <a:r>
              <a:rPr lang="en-IN" b="1" i="1" dirty="0"/>
              <a:t>The observation of CSAT score (Met &amp; Not Met), are </a:t>
            </a:r>
            <a:r>
              <a:rPr lang="en-IN" b="1" i="1" dirty="0" smtClean="0"/>
              <a:t>not same </a:t>
            </a:r>
            <a:r>
              <a:rPr lang="en-IN" b="1" i="1" dirty="0"/>
              <a:t>across </a:t>
            </a:r>
            <a:r>
              <a:rPr lang="en-IN" b="1" i="1" dirty="0" smtClean="0"/>
              <a:t>Experience</a:t>
            </a:r>
            <a:endParaRPr lang="en-US"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83784" y="2182820"/>
            <a:ext cx="11687820" cy="1938992"/>
          </a:xfrm>
          <a:prstGeom prst="rect">
            <a:avLst/>
          </a:prstGeom>
          <a:noFill/>
        </p:spPr>
        <p:txBody>
          <a:bodyPr wrap="square" rtlCol="0">
            <a:spAutoFit/>
          </a:bodyPr>
          <a:lstStyle/>
          <a:p>
            <a:r>
              <a:rPr lang="en-IN" sz="2000" b="1" i="1" dirty="0"/>
              <a:t>To check whether the result of Pareto chart </a:t>
            </a:r>
            <a:r>
              <a:rPr lang="en-IN" sz="2000" b="1" i="1" dirty="0" smtClean="0"/>
              <a:t>‘Experience’ </a:t>
            </a:r>
            <a:r>
              <a:rPr lang="en-IN" sz="2000" b="1" i="1" dirty="0"/>
              <a:t>by CSAT score was statistically significant or occurred by random chance  </a:t>
            </a:r>
          </a:p>
          <a:p>
            <a:endParaRPr lang="en-IN" sz="2000" b="1" i="1" dirty="0"/>
          </a:p>
          <a:p>
            <a:endParaRPr lang="en-IN" sz="2000" dirty="0"/>
          </a:p>
          <a:p>
            <a:endParaRPr lang="en-IN" sz="2000" dirty="0"/>
          </a:p>
          <a:p>
            <a:endParaRPr lang="en-IN" sz="2000" dirty="0"/>
          </a:p>
        </p:txBody>
      </p:sp>
    </p:spTree>
    <p:extLst>
      <p:ext uri="{BB962C8B-B14F-4D97-AF65-F5344CB8AC3E}">
        <p14:creationId xmlns:p14="http://schemas.microsoft.com/office/powerpoint/2010/main" val="17052722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54</a:t>
            </a:fld>
            <a:endParaRPr dirty="0">
              <a:solidFill>
                <a:srgbClr val="FFFFFF"/>
              </a:solidFill>
            </a:endParaRPr>
          </a:p>
        </p:txBody>
      </p:sp>
      <p:sp>
        <p:nvSpPr>
          <p:cNvPr id="99" name="Title 3"/>
          <p:cNvSpPr txBox="1">
            <a:spLocks/>
          </p:cNvSpPr>
          <p:nvPr/>
        </p:nvSpPr>
        <p:spPr>
          <a:xfrm>
            <a:off x="1853819" y="129578"/>
            <a:ext cx="8878702"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‘Experience’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4" name="TextBox 3"/>
          <p:cNvSpPr txBox="1"/>
          <p:nvPr/>
        </p:nvSpPr>
        <p:spPr>
          <a:xfrm>
            <a:off x="8528858" y="2645908"/>
            <a:ext cx="3341717" cy="338854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less than 0.05, we reject null hypothesis. Hence, we can conclude that impact of “Experience” on CSAT score is statistically significant.</a:t>
            </a:r>
          </a:p>
          <a:p>
            <a:endParaRPr lang="en-IN" sz="1600" b="1" i="1" dirty="0"/>
          </a:p>
          <a:p>
            <a:endParaRPr lang="en-IN" sz="1600" dirty="0"/>
          </a:p>
          <a:p>
            <a:endParaRPr lang="en-IN" sz="1600" dirty="0"/>
          </a:p>
          <a:p>
            <a:endParaRPr lang="en-IN" sz="1600" dirty="0"/>
          </a:p>
          <a:p>
            <a:endParaRPr lang="en-IN" sz="1600" dirty="0"/>
          </a:p>
          <a:p>
            <a:endParaRPr lang="en-IN" sz="16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39" y="1645955"/>
            <a:ext cx="7926819" cy="4824819"/>
          </a:xfrm>
          <a:prstGeom prst="rect">
            <a:avLst/>
          </a:prstGeom>
        </p:spPr>
      </p:pic>
    </p:spTree>
    <p:extLst>
      <p:ext uri="{BB962C8B-B14F-4D97-AF65-F5344CB8AC3E}">
        <p14:creationId xmlns:p14="http://schemas.microsoft.com/office/powerpoint/2010/main" val="31871748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55</a:t>
            </a:fld>
            <a:endParaRPr dirty="0">
              <a:solidFill>
                <a:srgbClr val="FFFFFF"/>
              </a:solidFill>
            </a:endParaRPr>
          </a:p>
        </p:txBody>
      </p:sp>
      <p:sp>
        <p:nvSpPr>
          <p:cNvPr id="99" name="Title 3"/>
          <p:cNvSpPr txBox="1">
            <a:spLocks/>
          </p:cNvSpPr>
          <p:nvPr/>
        </p:nvSpPr>
        <p:spPr>
          <a:xfrm>
            <a:off x="2095711" y="17186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‘TL’</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smtClean="0">
                <a:solidFill>
                  <a:prstClr val="black"/>
                </a:solidFill>
              </a:rPr>
              <a:t>: </a:t>
            </a:r>
            <a:r>
              <a:rPr lang="en-IN" b="1" i="1" dirty="0"/>
              <a:t>The observation of CSAT score (Met &amp; Not Met), are same across </a:t>
            </a:r>
            <a:r>
              <a:rPr lang="en-IN" b="1" i="1" dirty="0" smtClean="0"/>
              <a:t>TL</a:t>
            </a:r>
            <a:r>
              <a:rPr lang="en-US" b="1" i="1" dirty="0" smtClean="0">
                <a:solidFill>
                  <a:prstClr val="black"/>
                </a:solidFill>
              </a:rPr>
              <a:t> </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smtClean="0">
                <a:solidFill>
                  <a:prstClr val="black"/>
                </a:solidFill>
              </a:rPr>
              <a:t>: </a:t>
            </a:r>
            <a:r>
              <a:rPr lang="en-IN" b="1" i="1" dirty="0"/>
              <a:t>The observation of CSAT score (Met &amp; Not Met), are </a:t>
            </a:r>
            <a:r>
              <a:rPr lang="en-IN" b="1" i="1" dirty="0" smtClean="0"/>
              <a:t>not same </a:t>
            </a:r>
            <a:r>
              <a:rPr lang="en-IN" b="1" i="1" dirty="0"/>
              <a:t>across </a:t>
            </a:r>
            <a:r>
              <a:rPr lang="en-IN" b="1" i="1" dirty="0" smtClean="0"/>
              <a:t>TL</a:t>
            </a:r>
            <a:r>
              <a:rPr lang="en-US" b="1" i="1" dirty="0" smtClean="0">
                <a:solidFill>
                  <a:prstClr val="black"/>
                </a:solidFill>
              </a:rPr>
              <a:t> </a:t>
            </a: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50985" y="2128857"/>
            <a:ext cx="11720620" cy="2246769"/>
          </a:xfrm>
          <a:prstGeom prst="rect">
            <a:avLst/>
          </a:prstGeom>
          <a:noFill/>
        </p:spPr>
        <p:txBody>
          <a:bodyPr wrap="square" rtlCol="0">
            <a:spAutoFit/>
          </a:bodyPr>
          <a:lstStyle/>
          <a:p>
            <a:r>
              <a:rPr lang="en-IN" sz="2000" b="1" i="1" dirty="0"/>
              <a:t>To check whether the result of Pareto chart </a:t>
            </a:r>
            <a:r>
              <a:rPr lang="en-IN" sz="2000" b="1" i="1" dirty="0" smtClean="0"/>
              <a:t>‘TL’ </a:t>
            </a:r>
            <a:r>
              <a:rPr lang="en-IN" sz="2000" b="1" i="1" dirty="0"/>
              <a:t>by CSAT 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16043112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56</a:t>
            </a:fld>
            <a:endParaRPr dirty="0">
              <a:solidFill>
                <a:srgbClr val="FFFFFF"/>
              </a:solidFill>
            </a:endParaRPr>
          </a:p>
        </p:txBody>
      </p:sp>
      <p:sp>
        <p:nvSpPr>
          <p:cNvPr id="99" name="Title 3"/>
          <p:cNvSpPr txBox="1">
            <a:spLocks/>
          </p:cNvSpPr>
          <p:nvPr/>
        </p:nvSpPr>
        <p:spPr>
          <a:xfrm>
            <a:off x="1853819" y="129578"/>
            <a:ext cx="8878702"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‘TL’</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3" name="TextBox 2"/>
          <p:cNvSpPr txBox="1"/>
          <p:nvPr/>
        </p:nvSpPr>
        <p:spPr>
          <a:xfrm>
            <a:off x="8390021" y="2813701"/>
            <a:ext cx="3380801" cy="3046988"/>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more than 0.05, we fail to reject null hypothesis. Hence, we can conclude that there is no impact of </a:t>
            </a:r>
            <a:r>
              <a:rPr lang="en-US" sz="1600" b="1" i="1" kern="0" dirty="0" smtClean="0">
                <a:solidFill>
                  <a:prstClr val="black"/>
                </a:solidFill>
              </a:rPr>
              <a:t>“TL” </a:t>
            </a:r>
            <a:r>
              <a:rPr lang="en-US" sz="1600" b="1" i="1" kern="0" dirty="0">
                <a:solidFill>
                  <a:prstClr val="black"/>
                </a:solidFill>
              </a:rPr>
              <a:t>on CSAT score.</a:t>
            </a:r>
          </a:p>
          <a:p>
            <a:endParaRPr lang="en-IN" sz="1600" b="1" i="1" dirty="0"/>
          </a:p>
          <a:p>
            <a:endParaRPr lang="en-IN" sz="1600" dirty="0"/>
          </a:p>
          <a:p>
            <a:endParaRPr lang="en-IN" sz="1600" dirty="0"/>
          </a:p>
          <a:p>
            <a:endParaRPr lang="en-IN" sz="1600" dirty="0"/>
          </a:p>
          <a:p>
            <a:endParaRPr lang="en-IN" sz="1600" dirty="0"/>
          </a:p>
          <a:p>
            <a:endParaRPr lang="en-IN"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38" y="1464955"/>
            <a:ext cx="7787983" cy="5005819"/>
          </a:xfrm>
          <a:prstGeom prst="rect">
            <a:avLst/>
          </a:prstGeom>
        </p:spPr>
      </p:pic>
    </p:spTree>
    <p:extLst>
      <p:ext uri="{BB962C8B-B14F-4D97-AF65-F5344CB8AC3E}">
        <p14:creationId xmlns:p14="http://schemas.microsoft.com/office/powerpoint/2010/main" val="1897443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57</a:t>
            </a:fld>
            <a:endParaRPr dirty="0">
              <a:solidFill>
                <a:srgbClr val="FFFFFF"/>
              </a:solidFill>
            </a:endParaRPr>
          </a:p>
        </p:txBody>
      </p:sp>
      <p:sp>
        <p:nvSpPr>
          <p:cNvPr id="99" name="Title 3"/>
          <p:cNvSpPr txBox="1">
            <a:spLocks/>
          </p:cNvSpPr>
          <p:nvPr/>
        </p:nvSpPr>
        <p:spPr>
          <a:xfrm>
            <a:off x="1575457" y="37522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a:t>
            </a:r>
            <a:r>
              <a:rPr lang="en-US" sz="3600" b="1" kern="0" dirty="0">
                <a:solidFill>
                  <a:srgbClr val="007BB9"/>
                </a:solidFill>
              </a:rPr>
              <a:t>for </a:t>
            </a:r>
            <a:endParaRPr lang="en-US" sz="3600" b="1" kern="0" dirty="0" smtClean="0">
              <a:solidFill>
                <a:srgbClr val="007BB9"/>
              </a:solidFill>
            </a:endParaRP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SEC)’</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250983" y="1363187"/>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222226"/>
            <a:ext cx="11687819"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smtClean="0">
                <a:solidFill>
                  <a:prstClr val="black"/>
                </a:solidFill>
              </a:rPr>
              <a:t>: </a:t>
            </a:r>
            <a:r>
              <a:rPr lang="en-IN" sz="1600" b="1" i="1" dirty="0"/>
              <a:t>The observation of CSAT score (Met &amp; Not Met), are not same across Query Holding Time (IN SEC</a:t>
            </a:r>
            <a:r>
              <a:rPr lang="en-IN" sz="1600" b="1" i="1" dirty="0" smtClean="0"/>
              <a:t>)</a:t>
            </a:r>
            <a:r>
              <a:rPr lang="en-US" sz="1600" b="1" i="1" dirty="0" smtClean="0">
                <a:solidFill>
                  <a:prstClr val="black"/>
                </a:solidFill>
              </a:rPr>
              <a:t> </a:t>
            </a:r>
            <a:endParaRPr lang="en-US"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b="1" i="1" dirty="0" smtClean="0">
                <a:solidFill>
                  <a:prstClr val="black"/>
                </a:solidFill>
              </a:rPr>
              <a:t>: </a:t>
            </a:r>
            <a:r>
              <a:rPr lang="en-IN" sz="1600" b="1" i="1" dirty="0"/>
              <a:t>The observation of CSAT score (Met &amp; Not Met), </a:t>
            </a:r>
            <a:r>
              <a:rPr lang="en-IN" sz="1600" b="1" i="1" dirty="0" smtClean="0"/>
              <a:t>are not </a:t>
            </a:r>
            <a:r>
              <a:rPr lang="en-IN" sz="1600" b="1" i="1" dirty="0"/>
              <a:t>same across Query Holding Time (IN SEC</a:t>
            </a:r>
            <a:r>
              <a:rPr lang="en-IN" b="1" i="1" dirty="0"/>
              <a:t>)</a:t>
            </a:r>
            <a:endParaRPr lang="en-US"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79066" y="1830991"/>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3" name="TextBox 2"/>
          <p:cNvSpPr txBox="1"/>
          <p:nvPr/>
        </p:nvSpPr>
        <p:spPr>
          <a:xfrm>
            <a:off x="279067" y="2241418"/>
            <a:ext cx="11692538" cy="2554545"/>
          </a:xfrm>
          <a:prstGeom prst="rect">
            <a:avLst/>
          </a:prstGeom>
          <a:noFill/>
        </p:spPr>
        <p:txBody>
          <a:bodyPr wrap="square" rtlCol="0">
            <a:spAutoFit/>
          </a:bodyPr>
          <a:lstStyle/>
          <a:p>
            <a:r>
              <a:rPr lang="en-IN" sz="2000" b="1" i="1" dirty="0"/>
              <a:t>To check whether the result of Pareto chart </a:t>
            </a:r>
            <a:r>
              <a:rPr lang="en-IN" sz="2000" b="1" i="1" dirty="0" smtClean="0"/>
              <a:t>‘Query Holding Time (IN SEC)’ </a:t>
            </a:r>
            <a:r>
              <a:rPr lang="en-IN" sz="2000" b="1" i="1" dirty="0"/>
              <a:t>by CSAT 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17866937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58</a:t>
            </a:fld>
            <a:endParaRPr dirty="0">
              <a:solidFill>
                <a:srgbClr val="FFFFFF"/>
              </a:solidFill>
            </a:endParaRPr>
          </a:p>
        </p:txBody>
      </p:sp>
      <p:sp>
        <p:nvSpPr>
          <p:cNvPr id="99" name="Title 3"/>
          <p:cNvSpPr txBox="1">
            <a:spLocks/>
          </p:cNvSpPr>
          <p:nvPr/>
        </p:nvSpPr>
        <p:spPr>
          <a:xfrm>
            <a:off x="1853819" y="243113"/>
            <a:ext cx="8878702" cy="117718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smtClean="0">
                <a:solidFill>
                  <a:srgbClr val="007BB9"/>
                </a:solidFill>
              </a:rPr>
              <a:t>Output of Chi-Square </a:t>
            </a:r>
            <a:r>
              <a:rPr lang="en-US" sz="3600" b="1" kern="0" dirty="0">
                <a:solidFill>
                  <a:srgbClr val="007BB9"/>
                </a:solidFill>
              </a:rPr>
              <a:t>Test </a:t>
            </a:r>
            <a:r>
              <a:rPr lang="en-US" sz="3600" b="1" kern="0" dirty="0" smtClean="0">
                <a:solidFill>
                  <a:srgbClr val="007BB9"/>
                </a:solidFill>
              </a:rPr>
              <a:t>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SEC</a:t>
            </a:r>
            <a:r>
              <a:rPr lang="en-US" sz="3600" b="1" kern="0" dirty="0" smtClean="0">
                <a:solidFill>
                  <a:srgbClr val="007BB9"/>
                </a:solidFill>
              </a:rPr>
              <a: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42029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3" name="TextBox 2"/>
          <p:cNvSpPr txBox="1"/>
          <p:nvPr/>
        </p:nvSpPr>
        <p:spPr>
          <a:xfrm>
            <a:off x="8619587" y="3049254"/>
            <a:ext cx="3334116" cy="3539430"/>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less than 0.05, we reject null hypothesis. Hence, we can conclude that impact of “Experience” on CSAT score is statistically significant.</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00" y="1881961"/>
            <a:ext cx="8162787" cy="4588813"/>
          </a:xfrm>
          <a:prstGeom prst="rect">
            <a:avLst/>
          </a:prstGeom>
        </p:spPr>
      </p:pic>
    </p:spTree>
    <p:extLst>
      <p:ext uri="{BB962C8B-B14F-4D97-AF65-F5344CB8AC3E}">
        <p14:creationId xmlns:p14="http://schemas.microsoft.com/office/powerpoint/2010/main" val="21924153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59</a:t>
            </a:fld>
            <a:endParaRPr dirty="0">
              <a:solidFill>
                <a:srgbClr val="FFFFFF"/>
              </a:solidFill>
            </a:endParaRPr>
          </a:p>
        </p:txBody>
      </p:sp>
      <p:sp>
        <p:nvSpPr>
          <p:cNvPr id="99" name="Title 3"/>
          <p:cNvSpPr txBox="1">
            <a:spLocks/>
          </p:cNvSpPr>
          <p:nvPr/>
        </p:nvSpPr>
        <p:spPr>
          <a:xfrm>
            <a:off x="1609969" y="157308"/>
            <a:ext cx="8878702" cy="108875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a:t>
            </a:r>
            <a:r>
              <a:rPr lang="en-US" sz="3600" b="1" kern="0" dirty="0">
                <a:solidFill>
                  <a:srgbClr val="007BB9"/>
                </a:solidFill>
              </a:rPr>
              <a:t>for </a:t>
            </a:r>
            <a:endParaRPr lang="en-US" sz="3600" b="1" kern="0" dirty="0" smtClean="0">
              <a:solidFill>
                <a:srgbClr val="007BB9"/>
              </a:solidFill>
            </a:endParaRP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a:t>
            </a:r>
            <a:r>
              <a:rPr lang="en-US" sz="3600" b="1" kern="0" dirty="0" smtClean="0">
                <a:solidFill>
                  <a:srgbClr val="007BB9"/>
                </a:solidFill>
              </a:rPr>
              <a:t>HRS)’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250983" y="1309590"/>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2" y="4225885"/>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o</a:t>
            </a:r>
            <a:r>
              <a:rPr lang="en-US" sz="2000" b="1" i="1" dirty="0" smtClean="0">
                <a:solidFill>
                  <a:prstClr val="black"/>
                </a:solidFill>
              </a:rPr>
              <a:t>:</a:t>
            </a:r>
            <a:r>
              <a:rPr lang="en-US" sz="2400" b="1" i="1" dirty="0">
                <a:solidFill>
                  <a:prstClr val="black"/>
                </a:solidFill>
              </a:rPr>
              <a:t> </a:t>
            </a:r>
            <a:r>
              <a:rPr lang="en-IN" sz="1600" b="1" i="1" dirty="0" smtClean="0"/>
              <a:t>The </a:t>
            </a:r>
            <a:r>
              <a:rPr lang="en-IN" sz="1600" b="1" i="1" dirty="0"/>
              <a:t>observation of CSAT score (Met &amp; Not Met), are same across Query Holding Time (IN HRS)</a:t>
            </a:r>
            <a:endParaRPr lang="en-US"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smtClean="0">
                <a:solidFill>
                  <a:prstClr val="black"/>
                </a:solidFill>
              </a:rPr>
              <a:t>: </a:t>
            </a:r>
            <a:r>
              <a:rPr lang="en-IN" sz="1600" b="1" i="1" dirty="0" smtClean="0"/>
              <a:t>The </a:t>
            </a:r>
            <a:r>
              <a:rPr lang="en-IN" sz="1600" b="1" i="1" dirty="0"/>
              <a:t>observation of CSAT score (Met &amp; Not Met), </a:t>
            </a:r>
            <a:r>
              <a:rPr lang="en-IN" sz="1600" b="1" i="1" dirty="0" smtClean="0"/>
              <a:t>are not </a:t>
            </a:r>
            <a:r>
              <a:rPr lang="en-IN" sz="1600" b="1" i="1" dirty="0"/>
              <a:t>same across Query Holding Time (IN HRS)</a:t>
            </a: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2" name="TextBox 1"/>
          <p:cNvSpPr txBox="1"/>
          <p:nvPr/>
        </p:nvSpPr>
        <p:spPr>
          <a:xfrm>
            <a:off x="283783" y="2162006"/>
            <a:ext cx="11687821" cy="2554545"/>
          </a:xfrm>
          <a:prstGeom prst="rect">
            <a:avLst/>
          </a:prstGeom>
          <a:noFill/>
        </p:spPr>
        <p:txBody>
          <a:bodyPr wrap="square" rtlCol="0">
            <a:spAutoFit/>
          </a:bodyPr>
          <a:lstStyle/>
          <a:p>
            <a:r>
              <a:rPr lang="en-IN" sz="2000" b="1" i="1" dirty="0"/>
              <a:t>To check whether the result of Pareto chart </a:t>
            </a:r>
            <a:r>
              <a:rPr lang="en-IN" sz="2000" b="1" i="1" dirty="0" smtClean="0"/>
              <a:t>‘Query Holding Time (IN HRS)’ </a:t>
            </a:r>
            <a:r>
              <a:rPr lang="en-IN" sz="2000" b="1" i="1" dirty="0"/>
              <a:t>by CSAT 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2222477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2" name="Rectangle 8"/>
          <p:cNvSpPr>
            <a:spLocks noChangeArrowheads="1"/>
          </p:cNvSpPr>
          <p:nvPr/>
        </p:nvSpPr>
        <p:spPr bwMode="auto">
          <a:xfrm>
            <a:off x="504180" y="3642101"/>
            <a:ext cx="11524455"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sp>
        <p:nvSpPr>
          <p:cNvPr id="99" name="Title 3"/>
          <p:cNvSpPr txBox="1">
            <a:spLocks/>
          </p:cNvSpPr>
          <p:nvPr/>
        </p:nvSpPr>
        <p:spPr>
          <a:xfrm>
            <a:off x="2566387" y="0"/>
            <a:ext cx="7346725"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marL="0" marR="0" lvl="0" indent="0" algn="l" defTabSz="914400" rtl="0" eaLnBrk="1" fontAlgn="auto" latinLnBrk="0" hangingPunct="1">
              <a:lnSpc>
                <a:spcPct val="150000"/>
              </a:lnSpc>
              <a:spcBef>
                <a:spcPts val="0"/>
              </a:spcBef>
              <a:spcAft>
                <a:spcPts val="0"/>
              </a:spcAft>
              <a:buClr>
                <a:srgbClr val="007BB9"/>
              </a:buClr>
              <a:buSzPts val="4800"/>
              <a:buFont typeface="Raleway SemiBold"/>
              <a:buNone/>
              <a:tabLst/>
              <a:defRPr/>
            </a:pPr>
            <a:r>
              <a:rPr kumimoji="0" lang="en-US" sz="3600" b="1" i="0" u="none" strike="noStrike" kern="1200" cap="none" spc="0" normalizeH="0" baseline="0" noProof="0" dirty="0">
                <a:ln>
                  <a:noFill/>
                </a:ln>
                <a:solidFill>
                  <a:srgbClr val="007BB9"/>
                </a:solidFill>
                <a:effectLst/>
                <a:uLnTx/>
                <a:uFillTx/>
                <a:latin typeface="Raleway SemiBold"/>
                <a:sym typeface="Raleway SemiBold"/>
              </a:rPr>
              <a:t>Discrete Data:  1-Proportion Test</a:t>
            </a:r>
            <a:endParaRPr kumimoji="0" lang="en-US" sz="3600" b="1" i="0" u="none" strike="noStrike" kern="0" cap="none" spc="0" normalizeH="0" baseline="0" noProof="0" dirty="0">
              <a:ln>
                <a:noFill/>
              </a:ln>
              <a:solidFill>
                <a:srgbClr val="007BB9"/>
              </a:solidFill>
              <a:effectLst/>
              <a:uLnTx/>
              <a:uFillTx/>
              <a:latin typeface="Raleway SemiBold"/>
              <a:sym typeface="Raleway SemiBold"/>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ext Box 8"/>
          <p:cNvSpPr txBox="1">
            <a:spLocks noChangeArrowheads="1"/>
          </p:cNvSpPr>
          <p:nvPr/>
        </p:nvSpPr>
        <p:spPr bwMode="auto">
          <a:xfrm>
            <a:off x="450863" y="1015478"/>
            <a:ext cx="11577772" cy="1661993"/>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1" i="1" u="sng" strike="noStrike" kern="1200" cap="none" spc="0" normalizeH="0" baseline="0" noProof="0" dirty="0">
                <a:ln>
                  <a:noFill/>
                </a:ln>
                <a:solidFill>
                  <a:srgbClr val="007BB9"/>
                </a:solidFill>
                <a:effectLst/>
                <a:uLnTx/>
                <a:uFillTx/>
                <a:latin typeface="Arial"/>
                <a:ea typeface="+mn-ea"/>
                <a:cs typeface="+mn-cs"/>
              </a:rPr>
              <a:t>Statistical Premise</a:t>
            </a:r>
            <a:r>
              <a:rPr kumimoji="0" lang="en-US" sz="2400" b="1" i="1" u="sng" strike="noStrike" kern="1200" cap="none" spc="0" normalizeH="0" baseline="0" noProof="0" dirty="0" smtClean="0">
                <a:ln>
                  <a:noFill/>
                </a:ln>
                <a:solidFill>
                  <a:srgbClr val="007BB9"/>
                </a:solidFill>
                <a:effectLst/>
                <a:uLnTx/>
                <a:uFillTx/>
                <a:latin typeface="Arial"/>
                <a:ea typeface="+mn-ea"/>
                <a:cs typeface="+mn-cs"/>
              </a:rPr>
              <a:t>:</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100" b="1" i="1" u="sng" strike="noStrike" kern="1200" cap="none" spc="0" normalizeH="0" baseline="0" noProof="0" dirty="0">
              <a:ln>
                <a:noFill/>
              </a:ln>
              <a:solidFill>
                <a:srgbClr val="007BB9"/>
              </a:solidFill>
              <a:effectLst/>
              <a:uLnTx/>
              <a:uFillTx/>
              <a:latin typeface="Arial"/>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rial"/>
                <a:ea typeface="+mn-ea"/>
                <a:cs typeface="+mn-cs"/>
              </a:rPr>
              <a:t>To check whether the defined Goal which is obtained from the baseline data is same as that of the goal of population.</a:t>
            </a:r>
          </a:p>
        </p:txBody>
      </p:sp>
      <p:sp>
        <p:nvSpPr>
          <p:cNvPr id="14" name="Text Box 8"/>
          <p:cNvSpPr txBox="1">
            <a:spLocks noChangeArrowheads="1"/>
          </p:cNvSpPr>
          <p:nvPr/>
        </p:nvSpPr>
        <p:spPr bwMode="auto">
          <a:xfrm>
            <a:off x="450863" y="2846042"/>
            <a:ext cx="4998661" cy="46166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1" i="1" u="sng" strike="noStrike" kern="1200" cap="none" spc="0" normalizeH="0" baseline="0" noProof="0" dirty="0">
                <a:ln>
                  <a:noFill/>
                </a:ln>
                <a:solidFill>
                  <a:srgbClr val="007BB9"/>
                </a:solidFill>
                <a:effectLst/>
                <a:uLnTx/>
                <a:uFillTx/>
                <a:latin typeface="Arial"/>
                <a:ea typeface="+mn-ea"/>
                <a:cs typeface="+mn-cs"/>
              </a:rPr>
              <a:t>Hypothesis</a:t>
            </a:r>
          </a:p>
        </p:txBody>
      </p:sp>
      <p:sp>
        <p:nvSpPr>
          <p:cNvPr id="11" name="Text Box 9"/>
          <p:cNvSpPr txBox="1">
            <a:spLocks noChangeArrowheads="1"/>
          </p:cNvSpPr>
          <p:nvPr/>
        </p:nvSpPr>
        <p:spPr bwMode="auto">
          <a:xfrm>
            <a:off x="677633" y="36629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smtClean="0">
                <a:solidFill>
                  <a:prstClr val="black"/>
                </a:solidFill>
              </a:rPr>
              <a:t>:</a:t>
            </a:r>
            <a:endParaRPr lang="en-US" sz="2000" b="1" i="1" dirty="0">
              <a:solidFill>
                <a:prstClr val="black"/>
              </a:solidFill>
            </a:endParaRPr>
          </a:p>
        </p:txBody>
      </p:sp>
      <p:sp>
        <p:nvSpPr>
          <p:cNvPr id="2" name="TextBox 1"/>
          <p:cNvSpPr txBox="1"/>
          <p:nvPr/>
        </p:nvSpPr>
        <p:spPr>
          <a:xfrm>
            <a:off x="1259467" y="3627356"/>
            <a:ext cx="10577166" cy="1061829"/>
          </a:xfrm>
          <a:prstGeom prst="rect">
            <a:avLst/>
          </a:prstGeom>
          <a:noFill/>
        </p:spPr>
        <p:txBody>
          <a:bodyPr wrap="square" rtlCol="0">
            <a:spAutoFit/>
          </a:bodyPr>
          <a:lstStyle/>
          <a:p>
            <a:pPr fontAlgn="base">
              <a:spcBef>
                <a:spcPct val="50000"/>
              </a:spcBef>
              <a:spcAft>
                <a:spcPct val="0"/>
              </a:spcAft>
              <a:defRPr/>
            </a:pPr>
            <a:r>
              <a:rPr lang="en-US" b="1" i="1" dirty="0" smtClean="0">
                <a:solidFill>
                  <a:prstClr val="black"/>
                </a:solidFill>
              </a:rPr>
              <a:t>The </a:t>
            </a:r>
            <a:r>
              <a:rPr lang="en-US" b="1" i="1" dirty="0">
                <a:solidFill>
                  <a:prstClr val="black"/>
                </a:solidFill>
              </a:rPr>
              <a:t>defined </a:t>
            </a:r>
            <a:r>
              <a:rPr lang="en-US" b="1" i="1" dirty="0" smtClean="0">
                <a:solidFill>
                  <a:prstClr val="black"/>
                </a:solidFill>
              </a:rPr>
              <a:t>Goal obtained </a:t>
            </a:r>
            <a:r>
              <a:rPr lang="en-US" b="1" i="1" dirty="0">
                <a:solidFill>
                  <a:prstClr val="black"/>
                </a:solidFill>
              </a:rPr>
              <a:t>from the baseline data is same as that of the goal of </a:t>
            </a:r>
            <a:r>
              <a:rPr lang="en-US" b="1" i="1" dirty="0" smtClean="0">
                <a:solidFill>
                  <a:prstClr val="black"/>
                </a:solidFill>
              </a:rPr>
              <a:t>population       </a:t>
            </a:r>
            <a:r>
              <a:rPr lang="en-US" b="1" i="1" dirty="0" smtClean="0"/>
              <a:t>(</a:t>
            </a:r>
            <a:r>
              <a:rPr lang="en-US" b="1" i="1" dirty="0"/>
              <a:t>p = </a:t>
            </a:r>
            <a:r>
              <a:rPr lang="en-US" b="1" i="1" dirty="0" err="1"/>
              <a:t>p</a:t>
            </a:r>
            <a:r>
              <a:rPr lang="en-US" b="1" i="1" baseline="-25000" dirty="0" err="1"/>
              <a:t>o</a:t>
            </a:r>
            <a:r>
              <a:rPr lang="en-US" b="1" i="1" dirty="0"/>
              <a:t>)</a:t>
            </a:r>
          </a:p>
          <a:p>
            <a:pPr lvl="0" fontAlgn="base">
              <a:spcBef>
                <a:spcPct val="50000"/>
              </a:spcBef>
              <a:spcAft>
                <a:spcPct val="0"/>
              </a:spcAft>
              <a:defRPr/>
            </a:pPr>
            <a:endParaRPr lang="en-US" b="1" i="1" dirty="0">
              <a:solidFill>
                <a:prstClr val="black"/>
              </a:solidFill>
            </a:endParaRPr>
          </a:p>
        </p:txBody>
      </p:sp>
      <p:sp>
        <p:nvSpPr>
          <p:cNvPr id="3" name="TextBox 2"/>
          <p:cNvSpPr txBox="1"/>
          <p:nvPr/>
        </p:nvSpPr>
        <p:spPr>
          <a:xfrm>
            <a:off x="1259467" y="4231468"/>
            <a:ext cx="10615557" cy="1061829"/>
          </a:xfrm>
          <a:prstGeom prst="rect">
            <a:avLst/>
          </a:prstGeom>
          <a:noFill/>
        </p:spPr>
        <p:txBody>
          <a:bodyPr wrap="square" rtlCol="0">
            <a:spAutoFit/>
          </a:bodyPr>
          <a:lstStyle/>
          <a:p>
            <a:pPr fontAlgn="base">
              <a:spcBef>
                <a:spcPct val="50000"/>
              </a:spcBef>
              <a:spcAft>
                <a:spcPct val="0"/>
              </a:spcAft>
              <a:defRPr/>
            </a:pPr>
            <a:r>
              <a:rPr lang="en-US" b="1" i="1" dirty="0" smtClean="0">
                <a:solidFill>
                  <a:prstClr val="black"/>
                </a:solidFill>
              </a:rPr>
              <a:t>The </a:t>
            </a:r>
            <a:r>
              <a:rPr lang="en-US" b="1" i="1" dirty="0">
                <a:solidFill>
                  <a:prstClr val="black"/>
                </a:solidFill>
              </a:rPr>
              <a:t>defined </a:t>
            </a:r>
            <a:r>
              <a:rPr lang="en-US" b="1" i="1" dirty="0" smtClean="0">
                <a:solidFill>
                  <a:prstClr val="black"/>
                </a:solidFill>
              </a:rPr>
              <a:t>Goal obtained </a:t>
            </a:r>
            <a:r>
              <a:rPr lang="en-US" b="1" i="1" dirty="0">
                <a:solidFill>
                  <a:prstClr val="black"/>
                </a:solidFill>
              </a:rPr>
              <a:t>from the baseline data is </a:t>
            </a:r>
            <a:r>
              <a:rPr lang="en-US" b="1" i="1" dirty="0" smtClean="0">
                <a:solidFill>
                  <a:prstClr val="black"/>
                </a:solidFill>
              </a:rPr>
              <a:t>less than </a:t>
            </a:r>
            <a:r>
              <a:rPr lang="en-US" b="1" i="1" dirty="0">
                <a:solidFill>
                  <a:prstClr val="black"/>
                </a:solidFill>
              </a:rPr>
              <a:t>that of the goal of </a:t>
            </a:r>
            <a:r>
              <a:rPr lang="en-US" b="1" i="1" dirty="0" smtClean="0">
                <a:solidFill>
                  <a:prstClr val="black"/>
                </a:solidFill>
              </a:rPr>
              <a:t>population      </a:t>
            </a:r>
            <a:r>
              <a:rPr lang="en-US" b="1" i="1" dirty="0" smtClean="0"/>
              <a:t>(</a:t>
            </a:r>
            <a:r>
              <a:rPr lang="en-US" b="1" i="1" dirty="0"/>
              <a:t>p </a:t>
            </a:r>
            <a:r>
              <a:rPr lang="en-US" b="1" i="1" dirty="0" smtClean="0"/>
              <a:t>&lt; </a:t>
            </a:r>
            <a:r>
              <a:rPr lang="en-US" b="1" i="1" dirty="0" err="1"/>
              <a:t>p</a:t>
            </a:r>
            <a:r>
              <a:rPr lang="en-US" b="1" i="1" baseline="-25000" dirty="0" err="1"/>
              <a:t>o</a:t>
            </a:r>
            <a:r>
              <a:rPr lang="en-US" b="1" i="1" dirty="0"/>
              <a:t>)</a:t>
            </a:r>
          </a:p>
          <a:p>
            <a:pPr lvl="0" fontAlgn="base">
              <a:spcBef>
                <a:spcPct val="50000"/>
              </a:spcBef>
              <a:spcAft>
                <a:spcPct val="0"/>
              </a:spcAft>
              <a:defRPr/>
            </a:pPr>
            <a:endParaRPr lang="en-US" b="1" i="1" dirty="0">
              <a:solidFill>
                <a:prstClr val="black"/>
              </a:solidFill>
            </a:endParaRPr>
          </a:p>
        </p:txBody>
      </p:sp>
    </p:spTree>
    <p:extLst>
      <p:ext uri="{BB962C8B-B14F-4D97-AF65-F5344CB8AC3E}">
        <p14:creationId xmlns:p14="http://schemas.microsoft.com/office/powerpoint/2010/main" val="33672320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60</a:t>
            </a:fld>
            <a:endParaRPr dirty="0">
              <a:solidFill>
                <a:srgbClr val="FFFFFF"/>
              </a:solidFill>
            </a:endParaRPr>
          </a:p>
        </p:txBody>
      </p:sp>
      <p:sp>
        <p:nvSpPr>
          <p:cNvPr id="99" name="Title 3"/>
          <p:cNvSpPr txBox="1">
            <a:spLocks/>
          </p:cNvSpPr>
          <p:nvPr/>
        </p:nvSpPr>
        <p:spPr>
          <a:xfrm>
            <a:off x="1690639" y="154278"/>
            <a:ext cx="8878702"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smtClean="0">
                <a:solidFill>
                  <a:srgbClr val="007BB9"/>
                </a:solidFill>
              </a:rPr>
              <a:t>Output of Chi-Square </a:t>
            </a:r>
            <a:r>
              <a:rPr lang="en-US" sz="3600" b="1" kern="0" dirty="0">
                <a:solidFill>
                  <a:srgbClr val="007BB9"/>
                </a:solidFill>
              </a:rPr>
              <a:t>Test </a:t>
            </a:r>
            <a:r>
              <a:rPr lang="en-US" sz="3600" b="1" kern="0" dirty="0" smtClean="0">
                <a:solidFill>
                  <a:srgbClr val="007BB9"/>
                </a:solidFill>
              </a:rPr>
              <a:t>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a:t>
            </a:r>
            <a:r>
              <a:rPr lang="en-US" sz="3600" b="1" kern="0" dirty="0" smtClean="0">
                <a:solidFill>
                  <a:srgbClr val="007BB9"/>
                </a:solidFill>
              </a:rPr>
              <a:t>HRS)’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27853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3" name="TextBox 2"/>
          <p:cNvSpPr txBox="1"/>
          <p:nvPr/>
        </p:nvSpPr>
        <p:spPr>
          <a:xfrm>
            <a:off x="8662737" y="2954960"/>
            <a:ext cx="3290965" cy="384720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less than 0.05, we reject null hypothesis. Hence, we can conclude that impact of </a:t>
            </a:r>
            <a:r>
              <a:rPr lang="en-US" sz="1600" b="1" i="1" kern="0" dirty="0" smtClean="0">
                <a:solidFill>
                  <a:prstClr val="black"/>
                </a:solidFill>
              </a:rPr>
              <a:t>“</a:t>
            </a:r>
            <a:r>
              <a:rPr lang="en-IN" sz="1600" b="1" i="1" dirty="0"/>
              <a:t>Query Holding Time (IN </a:t>
            </a:r>
            <a:r>
              <a:rPr lang="en-IN" sz="1600" b="1" i="1" dirty="0" smtClean="0"/>
              <a:t>HRS)</a:t>
            </a:r>
            <a:r>
              <a:rPr lang="en-US" sz="2000" b="1" i="1" dirty="0" smtClean="0">
                <a:solidFill>
                  <a:prstClr val="black"/>
                </a:solidFill>
              </a:rPr>
              <a:t> </a:t>
            </a:r>
            <a:r>
              <a:rPr lang="en-US" sz="1600" b="1" i="1" kern="0" dirty="0" smtClean="0">
                <a:solidFill>
                  <a:prstClr val="black"/>
                </a:solidFill>
              </a:rPr>
              <a:t>on </a:t>
            </a:r>
            <a:r>
              <a:rPr lang="en-US" sz="1600" b="1" i="1" kern="0" dirty="0">
                <a:solidFill>
                  <a:prstClr val="black"/>
                </a:solidFill>
              </a:rPr>
              <a:t>CSAT score is statistically significant.</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98" y="1781454"/>
            <a:ext cx="8205939" cy="4689320"/>
          </a:xfrm>
          <a:prstGeom prst="rect">
            <a:avLst/>
          </a:prstGeom>
        </p:spPr>
      </p:pic>
    </p:spTree>
    <p:extLst>
      <p:ext uri="{BB962C8B-B14F-4D97-AF65-F5344CB8AC3E}">
        <p14:creationId xmlns:p14="http://schemas.microsoft.com/office/powerpoint/2010/main" val="32547285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61</a:t>
            </a:fld>
            <a:endParaRPr>
              <a:solidFill>
                <a:srgbClr val="FFFFFF"/>
              </a:solidFill>
            </a:endParaRPr>
          </a:p>
        </p:txBody>
      </p:sp>
      <p:sp>
        <p:nvSpPr>
          <p:cNvPr id="99" name="Title 3"/>
          <p:cNvSpPr txBox="1">
            <a:spLocks/>
          </p:cNvSpPr>
          <p:nvPr/>
        </p:nvSpPr>
        <p:spPr>
          <a:xfrm>
            <a:off x="615612" y="608402"/>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a:solidFill>
                  <a:srgbClr val="007BB9"/>
                </a:solidFill>
              </a:rPr>
              <a:t>Chi-Square </a:t>
            </a:r>
            <a:r>
              <a:rPr lang="en-US" sz="3600" b="1" dirty="0" smtClean="0">
                <a:solidFill>
                  <a:srgbClr val="007BB9"/>
                </a:solidFill>
              </a:rPr>
              <a:t>Tests Goodness of fit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Text Box 4"/>
          <p:cNvSpPr txBox="1">
            <a:spLocks noChangeArrowheads="1"/>
          </p:cNvSpPr>
          <p:nvPr/>
        </p:nvSpPr>
        <p:spPr bwMode="auto">
          <a:xfrm>
            <a:off x="193316" y="1665301"/>
            <a:ext cx="11841195" cy="3896451"/>
          </a:xfrm>
          <a:prstGeom prst="rect">
            <a:avLst/>
          </a:prstGeom>
          <a:solidFill>
            <a:schemeClr val="bg1">
              <a:lumMod val="95000"/>
            </a:schemeClr>
          </a:solidFill>
          <a:ln w="9525">
            <a:solidFill>
              <a:schemeClr val="tx1">
                <a:lumMod val="50000"/>
              </a:schemeClr>
            </a:solidFill>
            <a:miter lim="800000"/>
            <a:headEnd/>
            <a:tailEnd/>
          </a:ln>
        </p:spPr>
        <p:txBody>
          <a:bodyPr wrap="square">
            <a:spAutoFit/>
          </a:bodyPr>
          <a:lstStyle/>
          <a:p>
            <a:pPr marL="225425" indent="-225425">
              <a:lnSpc>
                <a:spcPct val="90000"/>
              </a:lnSpc>
              <a:spcBef>
                <a:spcPct val="50000"/>
              </a:spcBef>
              <a:defRPr/>
            </a:pPr>
            <a:endParaRPr lang="en-US" sz="1000" b="1" u="sng" dirty="0" smtClean="0">
              <a:solidFill>
                <a:srgbClr val="3A3F50"/>
              </a:solidFill>
            </a:endParaRPr>
          </a:p>
          <a:p>
            <a:pPr marL="225425" indent="-225425">
              <a:lnSpc>
                <a:spcPct val="90000"/>
              </a:lnSpc>
              <a:spcBef>
                <a:spcPct val="50000"/>
              </a:spcBef>
              <a:defRPr/>
            </a:pPr>
            <a:r>
              <a:rPr lang="en-US" sz="2800" b="1" u="sng" dirty="0" smtClean="0">
                <a:solidFill>
                  <a:srgbClr val="3A3F50"/>
                </a:solidFill>
              </a:rPr>
              <a:t>When </a:t>
            </a:r>
            <a:r>
              <a:rPr lang="en-US" sz="2800" b="1" u="sng" dirty="0">
                <a:solidFill>
                  <a:srgbClr val="3A3F50"/>
                </a:solidFill>
              </a:rPr>
              <a:t>is a Chi-Square (</a:t>
            </a:r>
            <a:r>
              <a:rPr lang="en-US" sz="3600" b="1" u="sng" dirty="0">
                <a:solidFill>
                  <a:srgbClr val="3A3F50"/>
                </a:solidFill>
                <a:latin typeface="Symbol" pitchFamily="18" charset="2"/>
              </a:rPr>
              <a:t>c</a:t>
            </a:r>
            <a:r>
              <a:rPr lang="en-US" sz="3600" b="1" u="sng" baseline="30000" dirty="0">
                <a:solidFill>
                  <a:srgbClr val="3A3F50"/>
                </a:solidFill>
              </a:rPr>
              <a:t>2</a:t>
            </a:r>
            <a:r>
              <a:rPr lang="en-US" sz="2800" b="1" u="sng" dirty="0">
                <a:solidFill>
                  <a:srgbClr val="3A3F50"/>
                </a:solidFill>
              </a:rPr>
              <a:t>) Goodness of fit Test </a:t>
            </a:r>
            <a:r>
              <a:rPr lang="en-US" sz="2800" b="1" u="sng" dirty="0" smtClean="0">
                <a:solidFill>
                  <a:srgbClr val="3A3F50"/>
                </a:solidFill>
              </a:rPr>
              <a:t>Used ?</a:t>
            </a:r>
          </a:p>
          <a:p>
            <a:pPr marL="225425" indent="-225425">
              <a:lnSpc>
                <a:spcPct val="90000"/>
              </a:lnSpc>
              <a:spcBef>
                <a:spcPct val="50000"/>
              </a:spcBef>
              <a:defRPr/>
            </a:pPr>
            <a:r>
              <a:rPr lang="en-US" sz="2800" b="1" u="sng" dirty="0" smtClean="0">
                <a:solidFill>
                  <a:srgbClr val="3A3F50"/>
                </a:solidFill>
              </a:rPr>
              <a:t>  </a:t>
            </a:r>
          </a:p>
          <a:p>
            <a:pPr marL="285750" indent="-285750" algn="just">
              <a:lnSpc>
                <a:spcPct val="90000"/>
              </a:lnSpc>
              <a:spcBef>
                <a:spcPct val="50000"/>
              </a:spcBef>
              <a:buFont typeface="Arial" panose="020B0604020202020204" pitchFamily="34" charset="0"/>
              <a:buChar char="•"/>
              <a:defRPr/>
            </a:pPr>
            <a:r>
              <a:rPr lang="en-US" sz="2400" dirty="0" smtClean="0">
                <a:solidFill>
                  <a:srgbClr val="3A3F50"/>
                </a:solidFill>
              </a:rPr>
              <a:t>When one find positive result for chi square test, ie.when p value &lt; 0.05, it indicates that an Impact </a:t>
            </a:r>
            <a:r>
              <a:rPr lang="en-US" sz="2400" dirty="0">
                <a:solidFill>
                  <a:srgbClr val="3A3F50"/>
                </a:solidFill>
              </a:rPr>
              <a:t>of “ X” on “Y” is statistically </a:t>
            </a:r>
            <a:r>
              <a:rPr lang="en-US" sz="2400" dirty="0" smtClean="0">
                <a:solidFill>
                  <a:srgbClr val="3A3F50"/>
                </a:solidFill>
              </a:rPr>
              <a:t>significant. Then, one need to find out which sublevel of “X” has significant impact on “Y”.</a:t>
            </a:r>
          </a:p>
          <a:p>
            <a:pPr marL="285750" indent="-285750" algn="just">
              <a:lnSpc>
                <a:spcPct val="90000"/>
              </a:lnSpc>
              <a:spcBef>
                <a:spcPct val="50000"/>
              </a:spcBef>
              <a:buFont typeface="Arial" panose="020B0604020202020204" pitchFamily="34" charset="0"/>
              <a:buChar char="•"/>
              <a:defRPr/>
            </a:pPr>
            <a:r>
              <a:rPr lang="en-US" sz="2400" dirty="0" smtClean="0">
                <a:solidFill>
                  <a:srgbClr val="3A3F50"/>
                </a:solidFill>
              </a:rPr>
              <a:t>Chi-Square </a:t>
            </a:r>
            <a:r>
              <a:rPr lang="en-US" sz="2400" dirty="0">
                <a:solidFill>
                  <a:srgbClr val="3A3F50"/>
                </a:solidFill>
              </a:rPr>
              <a:t>(</a:t>
            </a:r>
            <a:r>
              <a:rPr lang="en-US" sz="3200" dirty="0">
                <a:solidFill>
                  <a:srgbClr val="3A3F50"/>
                </a:solidFill>
                <a:latin typeface="Symbol" pitchFamily="18" charset="2"/>
              </a:rPr>
              <a:t>c</a:t>
            </a:r>
            <a:r>
              <a:rPr lang="en-US" sz="3200" baseline="30000" dirty="0">
                <a:solidFill>
                  <a:srgbClr val="3A3F50"/>
                </a:solidFill>
              </a:rPr>
              <a:t>2</a:t>
            </a:r>
            <a:r>
              <a:rPr lang="en-US" sz="2400" dirty="0">
                <a:solidFill>
                  <a:srgbClr val="3A3F50"/>
                </a:solidFill>
              </a:rPr>
              <a:t>) Goodness of fit </a:t>
            </a:r>
            <a:r>
              <a:rPr lang="en-US" sz="2400" dirty="0" smtClean="0">
                <a:solidFill>
                  <a:srgbClr val="3A3F50"/>
                </a:solidFill>
              </a:rPr>
              <a:t>Test validate which sublevel of X has significant impact upon Y. </a:t>
            </a:r>
          </a:p>
        </p:txBody>
      </p:sp>
    </p:spTree>
    <p:extLst>
      <p:ext uri="{BB962C8B-B14F-4D97-AF65-F5344CB8AC3E}">
        <p14:creationId xmlns:p14="http://schemas.microsoft.com/office/powerpoint/2010/main" val="15878078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62</a:t>
            </a:fld>
            <a:endParaRPr dirty="0">
              <a:solidFill>
                <a:srgbClr val="FFFFFF"/>
              </a:solidFill>
            </a:endParaRPr>
          </a:p>
        </p:txBody>
      </p:sp>
      <p:sp>
        <p:nvSpPr>
          <p:cNvPr id="99" name="Title 3"/>
          <p:cNvSpPr txBox="1">
            <a:spLocks/>
          </p:cNvSpPr>
          <p:nvPr/>
        </p:nvSpPr>
        <p:spPr>
          <a:xfrm>
            <a:off x="1474629" y="261092"/>
            <a:ext cx="9841394"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smtClean="0">
                <a:solidFill>
                  <a:srgbClr val="007BB9"/>
                </a:solidFill>
              </a:rPr>
              <a:t>Graphical Output of Goodness of Fit Test 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Type of Task </a:t>
            </a:r>
            <a:r>
              <a:rPr lang="en-US" sz="3600" b="1" kern="0" dirty="0" smtClean="0">
                <a:solidFill>
                  <a:srgbClr val="007BB9"/>
                </a:solidFill>
              </a:rPr>
              <a:t>Complexity’</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146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3" name="TextBox 2"/>
          <p:cNvSpPr txBox="1"/>
          <p:nvPr/>
        </p:nvSpPr>
        <p:spPr>
          <a:xfrm>
            <a:off x="8155915" y="2677251"/>
            <a:ext cx="3985318" cy="2369880"/>
          </a:xfrm>
          <a:prstGeom prst="rect">
            <a:avLst/>
          </a:prstGeom>
          <a:noFill/>
        </p:spPr>
        <p:txBody>
          <a:bodyPr wrap="square" rtlCol="0">
            <a:spAutoFit/>
          </a:bodyPr>
          <a:lstStyle/>
          <a:p>
            <a:r>
              <a:rPr lang="en-US" sz="2000" b="1" i="1" u="sng" kern="0" dirty="0">
                <a:solidFill>
                  <a:schemeClr val="accent2"/>
                </a:solidFill>
              </a:rPr>
              <a:t>Interpretation</a:t>
            </a:r>
            <a:r>
              <a:rPr lang="en-US" sz="1600" b="1" i="1" u="sng" kern="0" dirty="0">
                <a:solidFill>
                  <a:schemeClr val="accent2"/>
                </a:solidFill>
              </a:rPr>
              <a:t>:</a:t>
            </a:r>
          </a:p>
          <a:p>
            <a:pPr>
              <a:spcBef>
                <a:spcPct val="50000"/>
              </a:spcBef>
              <a:defRPr/>
            </a:pPr>
            <a:r>
              <a:rPr lang="en-US" sz="1600" b="1" i="1" dirty="0">
                <a:solidFill>
                  <a:prstClr val="black"/>
                </a:solidFill>
              </a:rPr>
              <a:t>S</a:t>
            </a:r>
            <a:r>
              <a:rPr lang="en-US" sz="1600" b="1" i="1" dirty="0" smtClean="0">
                <a:solidFill>
                  <a:prstClr val="black"/>
                </a:solidFill>
              </a:rPr>
              <a:t>ince </a:t>
            </a:r>
            <a:r>
              <a:rPr lang="en-US" sz="1600" b="1" i="1" dirty="0">
                <a:solidFill>
                  <a:prstClr val="black"/>
                </a:solidFill>
              </a:rPr>
              <a:t>Observed Value &gt; Expected Value, and P-Value &lt; 0.05 (alpha value) we reject null hypothesis, thus we can conclude </a:t>
            </a:r>
            <a:r>
              <a:rPr lang="en-US" sz="1600" b="1" i="1" dirty="0" smtClean="0">
                <a:solidFill>
                  <a:prstClr val="black"/>
                </a:solidFill>
              </a:rPr>
              <a:t>that </a:t>
            </a:r>
            <a:r>
              <a:rPr lang="en-US" sz="1600" b="1" i="1" dirty="0">
                <a:solidFill>
                  <a:prstClr val="black"/>
                </a:solidFill>
              </a:rPr>
              <a:t>“Low” Task complexity has significant impact on </a:t>
            </a:r>
            <a:r>
              <a:rPr lang="en-US" sz="1600" b="1" i="1" dirty="0" smtClean="0">
                <a:solidFill>
                  <a:prstClr val="black"/>
                </a:solidFill>
              </a:rPr>
              <a:t>CSAT </a:t>
            </a:r>
            <a:r>
              <a:rPr lang="en-US" sz="1600" b="1" i="1" dirty="0">
                <a:solidFill>
                  <a:prstClr val="black"/>
                </a:solidFill>
              </a:rPr>
              <a:t>Score.</a:t>
            </a:r>
          </a:p>
          <a:p>
            <a:pPr>
              <a:spcBef>
                <a:spcPct val="50000"/>
              </a:spcBef>
              <a:defRPr/>
            </a:pPr>
            <a:endParaRPr lang="en-US" sz="1600" b="1" i="1" dirty="0">
              <a:solidFill>
                <a:prstClr val="black"/>
              </a:solidFill>
            </a:endParaRPr>
          </a:p>
          <a:p>
            <a:endParaRPr lang="en-IN" sz="1600" dirty="0"/>
          </a:p>
        </p:txBody>
      </p:sp>
      <p:pic>
        <p:nvPicPr>
          <p:cNvPr id="4" name="Picture 3"/>
          <p:cNvPicPr>
            <a:picLocks noChangeAspect="1"/>
          </p:cNvPicPr>
          <p:nvPr/>
        </p:nvPicPr>
        <p:blipFill>
          <a:blip r:embed="rId4"/>
          <a:stretch>
            <a:fillRect/>
          </a:stretch>
        </p:blipFill>
        <p:spPr>
          <a:xfrm>
            <a:off x="456800" y="1803131"/>
            <a:ext cx="7371747" cy="4667643"/>
          </a:xfrm>
          <a:prstGeom prst="rect">
            <a:avLst/>
          </a:prstGeom>
        </p:spPr>
      </p:pic>
    </p:spTree>
    <p:extLst>
      <p:ext uri="{BB962C8B-B14F-4D97-AF65-F5344CB8AC3E}">
        <p14:creationId xmlns:p14="http://schemas.microsoft.com/office/powerpoint/2010/main" val="139937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63</a:t>
            </a:fld>
            <a:endParaRPr dirty="0">
              <a:solidFill>
                <a:srgbClr val="FFFFFF"/>
              </a:solidFill>
            </a:endParaRPr>
          </a:p>
        </p:txBody>
      </p:sp>
      <p:sp>
        <p:nvSpPr>
          <p:cNvPr id="99" name="Title 3"/>
          <p:cNvSpPr txBox="1">
            <a:spLocks/>
          </p:cNvSpPr>
          <p:nvPr/>
        </p:nvSpPr>
        <p:spPr>
          <a:xfrm>
            <a:off x="456800" y="0"/>
            <a:ext cx="11221320"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a:solidFill>
                  <a:srgbClr val="007BB9"/>
                </a:solidFill>
              </a:rPr>
              <a:t>Graphical Output of Goodness of Fit Test for </a:t>
            </a:r>
          </a:p>
          <a:p>
            <a:pPr algn="ctr">
              <a:lnSpc>
                <a:spcPct val="100000"/>
              </a:lnSpc>
              <a:buClr>
                <a:srgbClr val="007BB9"/>
              </a:buClr>
            </a:pPr>
            <a:r>
              <a:rPr lang="en-US" sz="3600" b="1" kern="0" dirty="0" smtClean="0">
                <a:solidFill>
                  <a:srgbClr val="007BB9"/>
                </a:solidFill>
              </a:rPr>
              <a:t>for ‘Experience’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948467"/>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2" name="Rectangle 11"/>
          <p:cNvSpPr/>
          <p:nvPr/>
        </p:nvSpPr>
        <p:spPr>
          <a:xfrm>
            <a:off x="5835398" y="3386708"/>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456800" y="1780674"/>
            <a:ext cx="7291537" cy="4690100"/>
          </a:xfrm>
          <a:prstGeom prst="rect">
            <a:avLst/>
          </a:prstGeom>
        </p:spPr>
      </p:pic>
      <p:sp>
        <p:nvSpPr>
          <p:cNvPr id="3" name="TextBox 2"/>
          <p:cNvSpPr txBox="1"/>
          <p:nvPr/>
        </p:nvSpPr>
        <p:spPr>
          <a:xfrm>
            <a:off x="7919243" y="2562094"/>
            <a:ext cx="4221990" cy="2616101"/>
          </a:xfrm>
          <a:prstGeom prst="rect">
            <a:avLst/>
          </a:prstGeom>
          <a:noFill/>
        </p:spPr>
        <p:txBody>
          <a:bodyPr wrap="square" rtlCol="0">
            <a:spAutoFit/>
          </a:bodyPr>
          <a:lstStyle/>
          <a:p>
            <a:r>
              <a:rPr lang="en-US" sz="2000" b="1" i="1" u="sng" kern="0" dirty="0">
                <a:solidFill>
                  <a:schemeClr val="accent2"/>
                </a:solidFill>
              </a:rPr>
              <a:t>Interpretation</a:t>
            </a:r>
            <a:r>
              <a:rPr lang="en-US" sz="1600" b="1" i="1" u="sng" kern="0" dirty="0">
                <a:solidFill>
                  <a:schemeClr val="accent2"/>
                </a:solidFill>
              </a:rPr>
              <a:t>:</a:t>
            </a:r>
          </a:p>
          <a:p>
            <a:pPr>
              <a:spcBef>
                <a:spcPct val="50000"/>
              </a:spcBef>
              <a:defRPr/>
            </a:pPr>
            <a:r>
              <a:rPr lang="en-US" sz="1600" b="1" i="1" dirty="0">
                <a:solidFill>
                  <a:prstClr val="black"/>
                </a:solidFill>
              </a:rPr>
              <a:t>Since Observed Value &gt; Expected Value, and P-Value &lt; 0.05 (alpha value) we reject null hypothesis, thus we can conclude that “6-24 Months” of Experience </a:t>
            </a:r>
            <a:r>
              <a:rPr lang="en-US" sz="1600" b="1" i="1" dirty="0" smtClean="0">
                <a:solidFill>
                  <a:prstClr val="black"/>
                </a:solidFill>
              </a:rPr>
              <a:t>has </a:t>
            </a:r>
            <a:r>
              <a:rPr lang="en-US" sz="1600" b="1" i="1" dirty="0">
                <a:solidFill>
                  <a:prstClr val="black"/>
                </a:solidFill>
              </a:rPr>
              <a:t>significant impact on CSAT Score.</a:t>
            </a:r>
          </a:p>
          <a:p>
            <a:pPr>
              <a:spcBef>
                <a:spcPct val="50000"/>
              </a:spcBef>
              <a:defRPr/>
            </a:pPr>
            <a:endParaRPr lang="en-US" sz="1600" b="1" i="1" dirty="0">
              <a:solidFill>
                <a:prstClr val="black"/>
              </a:solidFill>
            </a:endParaRPr>
          </a:p>
          <a:p>
            <a:endParaRPr lang="en-IN" sz="1600" dirty="0"/>
          </a:p>
          <a:p>
            <a:endParaRPr lang="en-IN" sz="1600" dirty="0"/>
          </a:p>
        </p:txBody>
      </p:sp>
    </p:spTree>
    <p:extLst>
      <p:ext uri="{BB962C8B-B14F-4D97-AF65-F5344CB8AC3E}">
        <p14:creationId xmlns:p14="http://schemas.microsoft.com/office/powerpoint/2010/main" val="33990373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64</a:t>
            </a:fld>
            <a:endParaRPr dirty="0">
              <a:solidFill>
                <a:srgbClr val="FFFFFF"/>
              </a:solidFill>
            </a:endParaRPr>
          </a:p>
        </p:txBody>
      </p:sp>
      <p:sp>
        <p:nvSpPr>
          <p:cNvPr id="99" name="Title 3"/>
          <p:cNvSpPr txBox="1">
            <a:spLocks/>
          </p:cNvSpPr>
          <p:nvPr/>
        </p:nvSpPr>
        <p:spPr>
          <a:xfrm>
            <a:off x="282633" y="154278"/>
            <a:ext cx="11858600"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a:solidFill>
                  <a:srgbClr val="007BB9"/>
                </a:solidFill>
              </a:rPr>
              <a:t>Graphical Output of Goodness of Fit Test for </a:t>
            </a:r>
            <a:endParaRPr lang="en-US" sz="3600" b="1" kern="0" dirty="0" smtClean="0">
              <a:solidFill>
                <a:srgbClr val="007BB9"/>
              </a:solidFill>
            </a:endParaRPr>
          </a:p>
          <a:p>
            <a:pPr algn="ctr">
              <a:lnSpc>
                <a:spcPct val="100000"/>
              </a:lnSpc>
              <a:buClr>
                <a:srgbClr val="007BB9"/>
              </a:buClr>
            </a:pPr>
            <a:r>
              <a:rPr lang="en-US" sz="3600" b="1" kern="0" dirty="0">
                <a:solidFill>
                  <a:srgbClr val="007BB9"/>
                </a:solidFill>
              </a:rPr>
              <a:t>‘Query Holding time (IN SEC)’</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42029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pic>
        <p:nvPicPr>
          <p:cNvPr id="2" name="Picture 1"/>
          <p:cNvPicPr>
            <a:picLocks noChangeAspect="1"/>
          </p:cNvPicPr>
          <p:nvPr/>
        </p:nvPicPr>
        <p:blipFill>
          <a:blip r:embed="rId4"/>
          <a:stretch>
            <a:fillRect/>
          </a:stretch>
        </p:blipFill>
        <p:spPr>
          <a:xfrm>
            <a:off x="456800" y="1863816"/>
            <a:ext cx="7291537" cy="4606958"/>
          </a:xfrm>
          <a:prstGeom prst="rect">
            <a:avLst/>
          </a:prstGeom>
        </p:spPr>
      </p:pic>
      <p:sp>
        <p:nvSpPr>
          <p:cNvPr id="3" name="TextBox 2"/>
          <p:cNvSpPr txBox="1"/>
          <p:nvPr/>
        </p:nvSpPr>
        <p:spPr>
          <a:xfrm>
            <a:off x="7919841" y="2790406"/>
            <a:ext cx="4221392" cy="3108543"/>
          </a:xfrm>
          <a:prstGeom prst="rect">
            <a:avLst/>
          </a:prstGeom>
          <a:noFill/>
        </p:spPr>
        <p:txBody>
          <a:bodyPr wrap="square" rtlCol="0">
            <a:spAutoFit/>
          </a:bodyPr>
          <a:lstStyle/>
          <a:p>
            <a:r>
              <a:rPr lang="en-US" sz="2000" b="1" i="1" u="sng" kern="0" dirty="0">
                <a:solidFill>
                  <a:schemeClr val="accent2"/>
                </a:solidFill>
              </a:rPr>
              <a:t>Interpretation</a:t>
            </a:r>
            <a:r>
              <a:rPr lang="en-US" sz="1600" b="1" i="1" u="sng" kern="0" dirty="0">
                <a:solidFill>
                  <a:schemeClr val="accent2"/>
                </a:solidFill>
              </a:rPr>
              <a:t>:</a:t>
            </a:r>
          </a:p>
          <a:p>
            <a:pPr>
              <a:spcBef>
                <a:spcPct val="50000"/>
              </a:spcBef>
              <a:defRPr/>
            </a:pPr>
            <a:r>
              <a:rPr lang="en-US" sz="1600" b="1" i="1" dirty="0">
                <a:solidFill>
                  <a:prstClr val="black"/>
                </a:solidFill>
              </a:rPr>
              <a:t>Since Observed Value &gt; Expected Value, and P-Value &lt; 0.05 (alpha value) we reject null hypothesis, thus we can conclude that “Less than 60 sec” of Query Holding time (in </a:t>
            </a:r>
            <a:r>
              <a:rPr lang="en-US" sz="1600" b="1" i="1" dirty="0" smtClean="0">
                <a:solidFill>
                  <a:prstClr val="black"/>
                </a:solidFill>
              </a:rPr>
              <a:t>sec) has </a:t>
            </a:r>
            <a:r>
              <a:rPr lang="en-US" sz="1600" b="1" i="1" dirty="0">
                <a:solidFill>
                  <a:prstClr val="black"/>
                </a:solidFill>
              </a:rPr>
              <a:t>significant impact on CSAT Score.</a:t>
            </a:r>
          </a:p>
          <a:p>
            <a:pPr>
              <a:spcBef>
                <a:spcPct val="50000"/>
              </a:spcBef>
              <a:defRPr/>
            </a:pPr>
            <a:endParaRPr lang="en-US" sz="1600" b="1" i="1" dirty="0">
              <a:solidFill>
                <a:prstClr val="black"/>
              </a:solidFill>
            </a:endParaRPr>
          </a:p>
          <a:p>
            <a:endParaRPr lang="en-IN" sz="1600" dirty="0"/>
          </a:p>
          <a:p>
            <a:endParaRPr lang="en-IN" sz="1600" dirty="0"/>
          </a:p>
          <a:p>
            <a:endParaRPr lang="en-IN" sz="1600" dirty="0"/>
          </a:p>
        </p:txBody>
      </p:sp>
    </p:spTree>
    <p:extLst>
      <p:ext uri="{BB962C8B-B14F-4D97-AF65-F5344CB8AC3E}">
        <p14:creationId xmlns:p14="http://schemas.microsoft.com/office/powerpoint/2010/main" val="1152575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65</a:t>
            </a:fld>
            <a:endParaRPr dirty="0">
              <a:solidFill>
                <a:srgbClr val="FFFFFF"/>
              </a:solidFill>
            </a:endParaRPr>
          </a:p>
        </p:txBody>
      </p:sp>
      <p:sp>
        <p:nvSpPr>
          <p:cNvPr id="99" name="Title 3"/>
          <p:cNvSpPr txBox="1">
            <a:spLocks/>
          </p:cNvSpPr>
          <p:nvPr/>
        </p:nvSpPr>
        <p:spPr>
          <a:xfrm>
            <a:off x="1302221" y="113108"/>
            <a:ext cx="10229812"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a:solidFill>
                  <a:srgbClr val="007BB9"/>
                </a:solidFill>
              </a:rPr>
              <a:t>Graphical Output of Goodness of Fit Test 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a:t>
            </a:r>
            <a:r>
              <a:rPr lang="en-US" sz="3600" b="1" kern="0" dirty="0" smtClean="0">
                <a:solidFill>
                  <a:srgbClr val="007BB9"/>
                </a:solidFill>
              </a:rPr>
              <a:t>HRS)’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93283" y="129500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pic>
        <p:nvPicPr>
          <p:cNvPr id="2" name="Picture 1"/>
          <p:cNvPicPr>
            <a:picLocks noChangeAspect="1"/>
          </p:cNvPicPr>
          <p:nvPr/>
        </p:nvPicPr>
        <p:blipFill>
          <a:blip r:embed="rId4"/>
          <a:stretch>
            <a:fillRect/>
          </a:stretch>
        </p:blipFill>
        <p:spPr>
          <a:xfrm>
            <a:off x="442568" y="1747734"/>
            <a:ext cx="7353895" cy="4723039"/>
          </a:xfrm>
          <a:prstGeom prst="rect">
            <a:avLst/>
          </a:prstGeom>
        </p:spPr>
      </p:pic>
      <p:sp>
        <p:nvSpPr>
          <p:cNvPr id="3" name="TextBox 2"/>
          <p:cNvSpPr txBox="1"/>
          <p:nvPr/>
        </p:nvSpPr>
        <p:spPr>
          <a:xfrm>
            <a:off x="7976427" y="2550117"/>
            <a:ext cx="4164806" cy="3354765"/>
          </a:xfrm>
          <a:prstGeom prst="rect">
            <a:avLst/>
          </a:prstGeom>
          <a:noFill/>
        </p:spPr>
        <p:txBody>
          <a:bodyPr wrap="square" rtlCol="0">
            <a:spAutoFit/>
          </a:bodyPr>
          <a:lstStyle/>
          <a:p>
            <a:r>
              <a:rPr lang="en-US" sz="2000" b="1" i="1" u="sng" kern="0" dirty="0">
                <a:solidFill>
                  <a:schemeClr val="accent2"/>
                </a:solidFill>
              </a:rPr>
              <a:t>Interpretation</a:t>
            </a:r>
            <a:r>
              <a:rPr lang="en-US" sz="1600" b="1" i="1" u="sng" kern="0" dirty="0">
                <a:solidFill>
                  <a:schemeClr val="accent2"/>
                </a:solidFill>
              </a:rPr>
              <a:t>:</a:t>
            </a:r>
          </a:p>
          <a:p>
            <a:pPr>
              <a:spcBef>
                <a:spcPct val="50000"/>
              </a:spcBef>
              <a:defRPr/>
            </a:pPr>
            <a:r>
              <a:rPr lang="en-US" sz="1600" b="1" i="1" dirty="0">
                <a:solidFill>
                  <a:prstClr val="black"/>
                </a:solidFill>
              </a:rPr>
              <a:t>Since Observed Value &gt; Expected Value, and P-Value &lt; 0.05 (alpha value) we reject null hypothesis, thus we can conclude that “Less than 60 sec” of Query Holding time (in sec) has significant impact on CSAT Score.</a:t>
            </a:r>
          </a:p>
          <a:p>
            <a:pPr>
              <a:spcBef>
                <a:spcPct val="50000"/>
              </a:spcBef>
              <a:defRPr/>
            </a:pPr>
            <a:endParaRPr lang="en-US" sz="1600" b="1" i="1" dirty="0">
              <a:solidFill>
                <a:prstClr val="black"/>
              </a:solidFill>
            </a:endParaRPr>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14027956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66</a:t>
            </a:fld>
            <a:endParaRPr dirty="0">
              <a:solidFill>
                <a:srgbClr val="FFFFFF"/>
              </a:solidFill>
            </a:endParaRPr>
          </a:p>
        </p:txBody>
      </p:sp>
      <p:sp>
        <p:nvSpPr>
          <p:cNvPr id="99" name="Title 3"/>
          <p:cNvSpPr txBox="1">
            <a:spLocks/>
          </p:cNvSpPr>
          <p:nvPr/>
        </p:nvSpPr>
        <p:spPr>
          <a:xfrm>
            <a:off x="640325" y="611593"/>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smtClean="0">
                <a:solidFill>
                  <a:srgbClr val="007BB9"/>
                </a:solidFill>
              </a:rPr>
              <a:t>GRAPHICAL TOOLS FOR Y &amp; X</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84" y="1589902"/>
            <a:ext cx="9449789" cy="4733876"/>
          </a:xfrm>
          <a:prstGeom prst="rect">
            <a:avLst/>
          </a:prstGeom>
        </p:spPr>
      </p:pic>
    </p:spTree>
    <p:extLst>
      <p:ext uri="{BB962C8B-B14F-4D97-AF65-F5344CB8AC3E}">
        <p14:creationId xmlns:p14="http://schemas.microsoft.com/office/powerpoint/2010/main" val="13590219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67</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a:t>
            </a:r>
            <a:r>
              <a:rPr lang="en-US" sz="2000" b="1" i="1" dirty="0">
                <a:solidFill>
                  <a:prstClr val="black"/>
                </a:solidFill>
              </a:rPr>
              <a:t>‘ NO. OF  REWORK INCIDENCES IN GIVEN DAY’</a:t>
            </a:r>
          </a:p>
        </p:txBody>
      </p:sp>
      <p:pic>
        <p:nvPicPr>
          <p:cNvPr id="2" name="Picture 1"/>
          <p:cNvPicPr>
            <a:picLocks noChangeAspect="1"/>
          </p:cNvPicPr>
          <p:nvPr/>
        </p:nvPicPr>
        <p:blipFill>
          <a:blip r:embed="rId4"/>
          <a:stretch>
            <a:fillRect/>
          </a:stretch>
        </p:blipFill>
        <p:spPr>
          <a:xfrm>
            <a:off x="457930" y="1308700"/>
            <a:ext cx="10498751" cy="4286594"/>
          </a:xfrm>
          <a:prstGeom prst="rect">
            <a:avLst/>
          </a:prstGeom>
        </p:spPr>
      </p:pic>
      <p:sp>
        <p:nvSpPr>
          <p:cNvPr id="3" name="TextBox 2"/>
          <p:cNvSpPr txBox="1"/>
          <p:nvPr/>
        </p:nvSpPr>
        <p:spPr>
          <a:xfrm>
            <a:off x="457930" y="5595294"/>
            <a:ext cx="10921433" cy="2554545"/>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5% and More No. of Rework Incidences in a given day </a:t>
            </a:r>
            <a:r>
              <a:rPr lang="en-US" sz="1600" b="1" i="1" kern="0" dirty="0">
                <a:solidFill>
                  <a:prstClr val="black"/>
                </a:solidFill>
              </a:rPr>
              <a:t>has more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36859684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68</a:t>
            </a:fld>
            <a:endParaRPr>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861774"/>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a:t>
            </a:r>
            <a:r>
              <a:rPr lang="en-US" sz="2000" b="1" dirty="0">
                <a:solidFill>
                  <a:srgbClr val="000000"/>
                </a:solidFill>
                <a:latin typeface="Calibri" panose="020F0502020204030204" pitchFamily="34" charset="0"/>
              </a:rPr>
              <a:t>HANDLING MULTIPLE </a:t>
            </a:r>
            <a:r>
              <a:rPr lang="en-US" sz="2000" b="1" dirty="0" smtClean="0">
                <a:solidFill>
                  <a:srgbClr val="000000"/>
                </a:solidFill>
                <a:latin typeface="Calibri" panose="020F0502020204030204" pitchFamily="34" charset="0"/>
              </a:rPr>
              <a:t>TASK’</a:t>
            </a:r>
            <a:endParaRPr lang="en-US" sz="2000" b="1" dirty="0">
              <a:solidFill>
                <a:srgbClr val="000000"/>
              </a:solidFill>
              <a:latin typeface="Calibri" panose="020F0502020204030204" pitchFamily="34" charset="0"/>
            </a:endParaRPr>
          </a:p>
          <a:p>
            <a:pPr fontAlgn="base">
              <a:spcBef>
                <a:spcPct val="50000"/>
              </a:spcBef>
              <a:spcAft>
                <a:spcPct val="0"/>
              </a:spcAft>
            </a:pPr>
            <a:endParaRPr lang="en-US" sz="2000" b="1" i="1" dirty="0">
              <a:solidFill>
                <a:prstClr val="black"/>
              </a:solidFill>
            </a:endParaRPr>
          </a:p>
        </p:txBody>
      </p:sp>
      <p:pic>
        <p:nvPicPr>
          <p:cNvPr id="2" name="Picture 1"/>
          <p:cNvPicPr>
            <a:picLocks noChangeAspect="1"/>
          </p:cNvPicPr>
          <p:nvPr/>
        </p:nvPicPr>
        <p:blipFill>
          <a:blip r:embed="rId4"/>
          <a:stretch>
            <a:fillRect/>
          </a:stretch>
        </p:blipFill>
        <p:spPr>
          <a:xfrm>
            <a:off x="457930" y="1363579"/>
            <a:ext cx="10160609" cy="4194974"/>
          </a:xfrm>
          <a:prstGeom prst="rect">
            <a:avLst/>
          </a:prstGeom>
        </p:spPr>
      </p:pic>
      <p:sp>
        <p:nvSpPr>
          <p:cNvPr id="3" name="TextBox 2"/>
          <p:cNvSpPr txBox="1"/>
          <p:nvPr/>
        </p:nvSpPr>
        <p:spPr>
          <a:xfrm>
            <a:off x="457930" y="5558553"/>
            <a:ext cx="10678215" cy="280076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Handling Multiple Task of 3 and More </a:t>
            </a:r>
            <a:r>
              <a:rPr lang="en-US" sz="1600" b="1" i="1" kern="0" dirty="0">
                <a:solidFill>
                  <a:prstClr val="black"/>
                </a:solidFill>
              </a:rPr>
              <a:t>has more 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18344337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69</a:t>
            </a:fld>
            <a:endParaRPr>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a:t>
            </a:r>
            <a:r>
              <a:rPr lang="en-US" sz="2000" b="1" dirty="0">
                <a:solidFill>
                  <a:srgbClr val="000000"/>
                </a:solidFill>
                <a:latin typeface="Calibri" panose="020F0502020204030204" pitchFamily="34" charset="0"/>
              </a:rPr>
              <a:t>UNSCHEDULED MEETING ON GIVEN </a:t>
            </a:r>
            <a:r>
              <a:rPr lang="en-US" sz="2000" b="1" dirty="0" smtClean="0">
                <a:solidFill>
                  <a:srgbClr val="000000"/>
                </a:solidFill>
                <a:latin typeface="Calibri" panose="020F0502020204030204" pitchFamily="34" charset="0"/>
              </a:rPr>
              <a:t>DAY</a:t>
            </a:r>
            <a:r>
              <a:rPr lang="en-US" sz="2000" b="1" i="1" dirty="0" smtClean="0">
                <a:solidFill>
                  <a:prstClr val="black"/>
                </a:solidFill>
              </a:rPr>
              <a:t>’</a:t>
            </a:r>
            <a:endParaRPr lang="en-US" sz="2000" b="1" i="1" dirty="0">
              <a:solidFill>
                <a:prstClr val="black"/>
              </a:solidFill>
            </a:endParaRPr>
          </a:p>
        </p:txBody>
      </p:sp>
      <p:pic>
        <p:nvPicPr>
          <p:cNvPr id="4" name="Picture 3"/>
          <p:cNvPicPr>
            <a:picLocks noChangeAspect="1"/>
          </p:cNvPicPr>
          <p:nvPr/>
        </p:nvPicPr>
        <p:blipFill>
          <a:blip r:embed="rId4"/>
          <a:stretch>
            <a:fillRect/>
          </a:stretch>
        </p:blipFill>
        <p:spPr>
          <a:xfrm>
            <a:off x="457930" y="1308700"/>
            <a:ext cx="11219262" cy="4171177"/>
          </a:xfrm>
          <a:prstGeom prst="rect">
            <a:avLst/>
          </a:prstGeom>
        </p:spPr>
      </p:pic>
      <p:sp>
        <p:nvSpPr>
          <p:cNvPr id="5" name="TextBox 4"/>
          <p:cNvSpPr txBox="1"/>
          <p:nvPr/>
        </p:nvSpPr>
        <p:spPr>
          <a:xfrm>
            <a:off x="312771" y="5479877"/>
            <a:ext cx="11219262" cy="3046988"/>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H</a:t>
            </a:r>
            <a:r>
              <a:rPr lang="en-US" sz="1600" b="1" i="1" kern="0" dirty="0" smtClean="0">
                <a:solidFill>
                  <a:prstClr val="black"/>
                </a:solidFill>
              </a:rPr>
              <a:t>aving and not Having an Unscheduled Meeting on given day have same </a:t>
            </a:r>
            <a:r>
              <a:rPr lang="en-US" sz="1600" b="1" i="1" kern="0" dirty="0">
                <a:solidFill>
                  <a:prstClr val="black"/>
                </a:solidFill>
              </a:rPr>
              <a:t>incidences of not meeting </a:t>
            </a:r>
            <a:r>
              <a:rPr lang="en-US" sz="1600" b="1" i="1" kern="0" dirty="0" smtClean="0">
                <a:solidFill>
                  <a:prstClr val="black"/>
                </a:solidFill>
              </a:rPr>
              <a:t>target </a:t>
            </a:r>
            <a:r>
              <a:rPr lang="en-US" sz="1600" b="1" i="1" kern="0" dirty="0">
                <a:solidFill>
                  <a:prstClr val="black"/>
                </a:solidFill>
              </a:rPr>
              <a:t>CSAT score </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2316274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sp>
        <p:nvSpPr>
          <p:cNvPr id="99" name="Title 3"/>
          <p:cNvSpPr txBox="1">
            <a:spLocks/>
          </p:cNvSpPr>
          <p:nvPr/>
        </p:nvSpPr>
        <p:spPr>
          <a:xfrm>
            <a:off x="2566387" y="0"/>
            <a:ext cx="7346725"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marL="0" marR="0" lvl="0" indent="0" algn="l" defTabSz="914400" rtl="0" eaLnBrk="1" fontAlgn="auto" latinLnBrk="0" hangingPunct="1">
              <a:lnSpc>
                <a:spcPct val="150000"/>
              </a:lnSpc>
              <a:spcBef>
                <a:spcPts val="0"/>
              </a:spcBef>
              <a:spcAft>
                <a:spcPts val="0"/>
              </a:spcAft>
              <a:buClr>
                <a:srgbClr val="007BB9"/>
              </a:buClr>
              <a:buSzPts val="4800"/>
              <a:buFont typeface="Raleway SemiBold"/>
              <a:buNone/>
              <a:tabLst/>
              <a:defRPr/>
            </a:pPr>
            <a:r>
              <a:rPr kumimoji="0" lang="en-US" sz="3600" b="1" i="0" u="none" strike="noStrike" kern="1200" cap="none" spc="0" normalizeH="0" baseline="0" noProof="0" dirty="0">
                <a:ln>
                  <a:noFill/>
                </a:ln>
                <a:solidFill>
                  <a:srgbClr val="007BB9"/>
                </a:solidFill>
                <a:effectLst/>
                <a:uLnTx/>
                <a:uFillTx/>
                <a:latin typeface="Raleway SemiBold"/>
                <a:sym typeface="Raleway SemiBold"/>
              </a:rPr>
              <a:t>Discrete Data:  1-Proportion Test</a:t>
            </a:r>
            <a:endParaRPr kumimoji="0" lang="en-US" sz="3600" b="1" i="0" u="none" strike="noStrike" kern="0" cap="none" spc="0" normalizeH="0" baseline="0" noProof="0" dirty="0">
              <a:ln>
                <a:noFill/>
              </a:ln>
              <a:solidFill>
                <a:srgbClr val="007BB9"/>
              </a:solidFill>
              <a:effectLst/>
              <a:uLnTx/>
              <a:uFillTx/>
              <a:latin typeface="Raleway SemiBold"/>
              <a:sym typeface="Raleway SemiBold"/>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27" name="Text Box 8"/>
          <p:cNvSpPr txBox="1">
            <a:spLocks noChangeArrowheads="1"/>
          </p:cNvSpPr>
          <p:nvPr/>
        </p:nvSpPr>
        <p:spPr bwMode="auto">
          <a:xfrm>
            <a:off x="433576" y="969319"/>
            <a:ext cx="4998661" cy="400110"/>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Arial"/>
                <a:ea typeface="+mn-ea"/>
                <a:cs typeface="+mn-cs"/>
              </a:rPr>
              <a:t>Minitab Session Window output:</a:t>
            </a:r>
          </a:p>
        </p:txBody>
      </p:sp>
      <p:sp>
        <p:nvSpPr>
          <p:cNvPr id="10" name="Rectangle 9"/>
          <p:cNvSpPr/>
          <p:nvPr/>
        </p:nvSpPr>
        <p:spPr>
          <a:xfrm>
            <a:off x="560420" y="1491551"/>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1" name="Rectangle 10"/>
          <p:cNvSpPr/>
          <p:nvPr/>
        </p:nvSpPr>
        <p:spPr>
          <a:xfrm>
            <a:off x="1135626" y="3266206"/>
            <a:ext cx="5104123" cy="90758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413" y="1507434"/>
            <a:ext cx="7993646" cy="3807400"/>
          </a:xfrm>
          <a:prstGeom prst="rect">
            <a:avLst/>
          </a:prstGeom>
        </p:spPr>
      </p:pic>
      <p:sp>
        <p:nvSpPr>
          <p:cNvPr id="4" name="TextBox 3"/>
          <p:cNvSpPr txBox="1"/>
          <p:nvPr/>
        </p:nvSpPr>
        <p:spPr>
          <a:xfrm>
            <a:off x="560420" y="5574890"/>
            <a:ext cx="11326780" cy="1200329"/>
          </a:xfrm>
          <a:prstGeom prst="rect">
            <a:avLst/>
          </a:prstGeom>
          <a:noFill/>
        </p:spPr>
        <p:txBody>
          <a:bodyPr wrap="square" rtlCol="0">
            <a:spAutoFit/>
          </a:bodyPr>
          <a:lstStyle/>
          <a:p>
            <a:r>
              <a:rPr lang="en-US" b="1" i="1" u="sng" kern="0" dirty="0">
                <a:solidFill>
                  <a:schemeClr val="accent2"/>
                </a:solidFill>
              </a:rPr>
              <a:t>Interpretation</a:t>
            </a:r>
            <a:r>
              <a:rPr lang="en-US" b="1" i="1" u="sng" kern="0" dirty="0" smtClean="0">
                <a:solidFill>
                  <a:schemeClr val="accent2"/>
                </a:solidFill>
              </a:rPr>
              <a:t>:</a:t>
            </a:r>
          </a:p>
          <a:p>
            <a:r>
              <a:rPr lang="en-US" b="1" i="1" kern="0" dirty="0" smtClean="0">
                <a:solidFill>
                  <a:schemeClr val="accent2"/>
                </a:solidFill>
              </a:rPr>
              <a:t> </a:t>
            </a:r>
            <a:r>
              <a:rPr lang="en-US" b="1" i="1" kern="0" dirty="0">
                <a:solidFill>
                  <a:prstClr val="black"/>
                </a:solidFill>
              </a:rPr>
              <a:t>Since the p- value is greater than 0.05 (alpha value), </a:t>
            </a:r>
            <a:r>
              <a:rPr lang="en-US" b="1" i="1" dirty="0">
                <a:solidFill>
                  <a:schemeClr val="tx1">
                    <a:lumMod val="50000"/>
                  </a:schemeClr>
                </a:solidFill>
              </a:rPr>
              <a:t>we fail to reject null hypothesis and hence, </a:t>
            </a:r>
            <a:r>
              <a:rPr lang="en-US" b="1" i="1" dirty="0">
                <a:solidFill>
                  <a:prstClr val="black"/>
                </a:solidFill>
              </a:rPr>
              <a:t>the defined </a:t>
            </a:r>
            <a:r>
              <a:rPr lang="en-US" b="1" i="1" dirty="0" smtClean="0">
                <a:solidFill>
                  <a:prstClr val="black"/>
                </a:solidFill>
              </a:rPr>
              <a:t>Goal obtained </a:t>
            </a:r>
            <a:r>
              <a:rPr lang="en-US" b="1" i="1" dirty="0">
                <a:solidFill>
                  <a:prstClr val="black"/>
                </a:solidFill>
              </a:rPr>
              <a:t>from the baseline data is same as that of the goal of population</a:t>
            </a:r>
            <a:r>
              <a:rPr lang="en-US" b="1" i="1" kern="0" dirty="0" smtClean="0">
                <a:solidFill>
                  <a:prstClr val="black"/>
                </a:solidFill>
              </a:rPr>
              <a:t>.</a:t>
            </a:r>
            <a:endParaRPr lang="en-US" b="1" i="1" kern="0" dirty="0">
              <a:solidFill>
                <a:prstClr val="black"/>
              </a:solidFill>
            </a:endParaRPr>
          </a:p>
          <a:p>
            <a:endParaRPr lang="en-IN" b="1" i="1" dirty="0"/>
          </a:p>
        </p:txBody>
      </p:sp>
    </p:spTree>
    <p:extLst>
      <p:ext uri="{BB962C8B-B14F-4D97-AF65-F5344CB8AC3E}">
        <p14:creationId xmlns:p14="http://schemas.microsoft.com/office/powerpoint/2010/main" val="18205573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70</a:t>
            </a:fld>
            <a:endParaRPr>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 </a:t>
            </a:r>
            <a:r>
              <a:rPr lang="en-US" sz="2000" b="1" dirty="0" smtClean="0">
                <a:solidFill>
                  <a:srgbClr val="000000"/>
                </a:solidFill>
                <a:latin typeface="Calibri" panose="020F0502020204030204" pitchFamily="34" charset="0"/>
              </a:rPr>
              <a:t>% </a:t>
            </a:r>
            <a:r>
              <a:rPr lang="en-US" sz="2000" b="1" dirty="0">
                <a:solidFill>
                  <a:srgbClr val="000000"/>
                </a:solidFill>
                <a:latin typeface="Calibri" panose="020F0502020204030204" pitchFamily="34" charset="0"/>
              </a:rPr>
              <a:t>UNPLANNED LEAVES ON GIVEN </a:t>
            </a:r>
            <a:r>
              <a:rPr lang="en-US" sz="2000" b="1" dirty="0" smtClean="0">
                <a:solidFill>
                  <a:srgbClr val="000000"/>
                </a:solidFill>
                <a:latin typeface="Calibri" panose="020F0502020204030204" pitchFamily="34" charset="0"/>
              </a:rPr>
              <a:t>DAY</a:t>
            </a:r>
            <a:r>
              <a:rPr lang="en-US" sz="2000" b="1" i="1" dirty="0" smtClean="0">
                <a:solidFill>
                  <a:prstClr val="black"/>
                </a:solidFill>
              </a:rPr>
              <a:t>’</a:t>
            </a:r>
            <a:endParaRPr lang="en-US" sz="2000" b="1" i="1" dirty="0">
              <a:solidFill>
                <a:prstClr val="black"/>
              </a:solidFill>
            </a:endParaRPr>
          </a:p>
        </p:txBody>
      </p:sp>
      <p:sp>
        <p:nvSpPr>
          <p:cNvPr id="11" name="Rectangle 10"/>
          <p:cNvSpPr/>
          <p:nvPr/>
        </p:nvSpPr>
        <p:spPr>
          <a:xfrm>
            <a:off x="6037623" y="3232788"/>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stretch>
            <a:fillRect/>
          </a:stretch>
        </p:blipFill>
        <p:spPr>
          <a:xfrm>
            <a:off x="457930" y="1308700"/>
            <a:ext cx="11219263" cy="4412404"/>
          </a:xfrm>
          <a:prstGeom prst="rect">
            <a:avLst/>
          </a:prstGeom>
        </p:spPr>
      </p:pic>
      <p:sp>
        <p:nvSpPr>
          <p:cNvPr id="3" name="TextBox 2"/>
          <p:cNvSpPr txBox="1"/>
          <p:nvPr/>
        </p:nvSpPr>
        <p:spPr>
          <a:xfrm>
            <a:off x="312770" y="5721104"/>
            <a:ext cx="11219263" cy="3046988"/>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Here from this Pareto Chart, we can observe that </a:t>
            </a:r>
            <a:r>
              <a:rPr lang="en-US" sz="1600" b="1" i="1" kern="0" dirty="0" smtClean="0">
                <a:solidFill>
                  <a:prstClr val="black"/>
                </a:solidFill>
              </a:rPr>
              <a:t>Unplanned Leaves on a given day has </a:t>
            </a:r>
            <a:r>
              <a:rPr lang="en-US" sz="1600" b="1" i="1" kern="0" dirty="0">
                <a:solidFill>
                  <a:prstClr val="black"/>
                </a:solidFill>
              </a:rPr>
              <a:t>more incidences of not meeting </a:t>
            </a:r>
            <a:r>
              <a:rPr lang="en-US" sz="1600" b="1" i="1" kern="0" dirty="0" smtClean="0">
                <a:solidFill>
                  <a:prstClr val="black"/>
                </a:solidFill>
              </a:rPr>
              <a:t>target </a:t>
            </a:r>
            <a:r>
              <a:rPr lang="en-US" sz="1600" b="1" i="1" kern="0" dirty="0">
                <a:solidFill>
                  <a:prstClr val="black"/>
                </a:solidFill>
              </a:rPr>
              <a:t>CSAT </a:t>
            </a:r>
            <a:r>
              <a:rPr lang="en-US" sz="1600" b="1" i="1" kern="0" dirty="0" smtClean="0">
                <a:solidFill>
                  <a:prstClr val="black"/>
                </a:solidFill>
              </a:rPr>
              <a:t>score</a:t>
            </a:r>
            <a:endParaRPr lang="en-US" sz="1600" b="1" i="1" kern="0" dirty="0">
              <a:solidFill>
                <a:prstClr val="black"/>
              </a:solidFill>
            </a:endParaRP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41468036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71</a:t>
            </a:fld>
            <a:endParaRPr>
              <a:solidFill>
                <a:srgbClr val="FFFFFF"/>
              </a:solidFill>
            </a:endParaRPr>
          </a:p>
        </p:txBody>
      </p:sp>
      <p:sp>
        <p:nvSpPr>
          <p:cNvPr id="99" name="Title 3"/>
          <p:cNvSpPr txBox="1">
            <a:spLocks/>
          </p:cNvSpPr>
          <p:nvPr/>
        </p:nvSpPr>
        <p:spPr>
          <a:xfrm>
            <a:off x="335280" y="259080"/>
            <a:ext cx="11856720" cy="11076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kern="0" dirty="0" smtClean="0">
                <a:solidFill>
                  <a:srgbClr val="007BB9"/>
                </a:solidFill>
              </a:rPr>
              <a:t>STATISTICAL TEST TABLE FOR Y&amp; X TYPE OF DATA</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679" y="1340314"/>
            <a:ext cx="8529799" cy="5202573"/>
          </a:xfrm>
          <a:prstGeom prst="rect">
            <a:avLst/>
          </a:prstGeom>
        </p:spPr>
      </p:pic>
    </p:spTree>
    <p:extLst>
      <p:ext uri="{BB962C8B-B14F-4D97-AF65-F5344CB8AC3E}">
        <p14:creationId xmlns:p14="http://schemas.microsoft.com/office/powerpoint/2010/main" val="29097390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72</a:t>
            </a:fld>
            <a:endParaRPr>
              <a:solidFill>
                <a:srgbClr val="FFFFFF"/>
              </a:solidFill>
            </a:endParaRPr>
          </a:p>
        </p:txBody>
      </p:sp>
      <p:sp>
        <p:nvSpPr>
          <p:cNvPr id="99" name="Title 3"/>
          <p:cNvSpPr txBox="1">
            <a:spLocks/>
          </p:cNvSpPr>
          <p:nvPr/>
        </p:nvSpPr>
        <p:spPr>
          <a:xfrm>
            <a:off x="403241" y="118782"/>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dirty="0" smtClean="0">
                <a:solidFill>
                  <a:srgbClr val="007BB9"/>
                </a:solidFill>
              </a:rPr>
              <a:t>2-Proportion </a:t>
            </a:r>
            <a:r>
              <a:rPr lang="en-US" sz="3600" b="1" dirty="0">
                <a:solidFill>
                  <a:srgbClr val="007BB9"/>
                </a:solidFill>
              </a:rPr>
              <a:t>Test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15"/>
          <p:cNvSpPr txBox="1">
            <a:spLocks noChangeArrowheads="1"/>
          </p:cNvSpPr>
          <p:nvPr/>
        </p:nvSpPr>
        <p:spPr bwMode="auto">
          <a:xfrm>
            <a:off x="353039" y="1070776"/>
            <a:ext cx="11550967" cy="3059299"/>
          </a:xfrm>
          <a:prstGeom prst="rect">
            <a:avLst/>
          </a:prstGeom>
          <a:solidFill>
            <a:schemeClr val="bg1">
              <a:lumMod val="95000"/>
            </a:schemeClr>
          </a:solidFill>
          <a:ln w="9525">
            <a:noFill/>
            <a:miter lim="800000"/>
            <a:headEnd/>
            <a:tailEnd/>
          </a:ln>
          <a:effectLst/>
          <a:scene3d>
            <a:camera prst="orthographicFront">
              <a:rot lat="0" lon="0" rev="0"/>
            </a:camera>
            <a:lightRig rig="contrasting" dir="t">
              <a:rot lat="0" lon="0" rev="7800000"/>
            </a:lightRig>
          </a:scene3d>
          <a:sp3d>
            <a:bevelT w="139700" h="139700"/>
          </a:sp3d>
        </p:spPr>
        <p:txBody>
          <a:bodyPr wrap="square">
            <a:spAutoFit/>
          </a:bodyPr>
          <a:lstStyle/>
          <a:p>
            <a:pPr marL="225425" indent="-225425" algn="just">
              <a:spcBef>
                <a:spcPct val="50000"/>
              </a:spcBef>
            </a:pPr>
            <a:r>
              <a:rPr lang="en-US" sz="2000" b="1" i="1" dirty="0">
                <a:solidFill>
                  <a:srgbClr val="3A3F50"/>
                </a:solidFill>
              </a:rPr>
              <a:t>When is a 2-Proportion Test Used?  </a:t>
            </a:r>
          </a:p>
          <a:p>
            <a:pPr marL="225425" indent="-225425" algn="just">
              <a:spcBef>
                <a:spcPct val="50000"/>
              </a:spcBef>
              <a:buFontTx/>
              <a:buChar char="•"/>
            </a:pPr>
            <a:r>
              <a:rPr lang="en-US" dirty="0" smtClean="0">
                <a:solidFill>
                  <a:srgbClr val="3A3F50"/>
                </a:solidFill>
              </a:rPr>
              <a:t>A </a:t>
            </a:r>
            <a:r>
              <a:rPr lang="en-US" dirty="0">
                <a:solidFill>
                  <a:srgbClr val="3A3F50"/>
                </a:solidFill>
              </a:rPr>
              <a:t>2-Proportion Test compares the proportion of discrete ‘y’ </a:t>
            </a:r>
            <a:r>
              <a:rPr lang="en-US" dirty="0" smtClean="0">
                <a:solidFill>
                  <a:srgbClr val="3A3F50"/>
                </a:solidFill>
              </a:rPr>
              <a:t>for </a:t>
            </a:r>
            <a:r>
              <a:rPr lang="en-US" dirty="0">
                <a:solidFill>
                  <a:srgbClr val="3A3F50"/>
                </a:solidFill>
              </a:rPr>
              <a:t>two </a:t>
            </a:r>
            <a:r>
              <a:rPr lang="en-US" dirty="0" smtClean="0">
                <a:solidFill>
                  <a:srgbClr val="3A3F50"/>
                </a:solidFill>
              </a:rPr>
              <a:t>‘</a:t>
            </a:r>
            <a:r>
              <a:rPr lang="en-US" dirty="0">
                <a:solidFill>
                  <a:srgbClr val="3A3F50"/>
                </a:solidFill>
              </a:rPr>
              <a:t>level’s of an ‘x</a:t>
            </a:r>
            <a:r>
              <a:rPr lang="en-US" dirty="0" smtClean="0">
                <a:solidFill>
                  <a:srgbClr val="3A3F50"/>
                </a:solidFill>
              </a:rPr>
              <a:t>’.                                                Difference between Chi Square test and 2 proportion test is- whenever there are more than 2 levels / categories of Xs, we will use Chi Square test. And, whenever 2 levels / categories of Xs, we will use 2 proportion test.</a:t>
            </a:r>
            <a:endParaRPr lang="en-US" dirty="0">
              <a:solidFill>
                <a:srgbClr val="3A3F50"/>
              </a:solidFill>
            </a:endParaRPr>
          </a:p>
          <a:p>
            <a:pPr marL="166688" indent="-166688">
              <a:lnSpc>
                <a:spcPct val="90000"/>
              </a:lnSpc>
              <a:spcBef>
                <a:spcPct val="50000"/>
              </a:spcBef>
              <a:buFontTx/>
              <a:buChar char="•"/>
              <a:defRPr/>
            </a:pPr>
            <a:r>
              <a:rPr lang="en-US" dirty="0" smtClean="0">
                <a:solidFill>
                  <a:srgbClr val="3A3F50"/>
                </a:solidFill>
              </a:rPr>
              <a:t>The </a:t>
            </a:r>
            <a:r>
              <a:rPr lang="en-US" dirty="0">
                <a:solidFill>
                  <a:srgbClr val="3A3F50"/>
                </a:solidFill>
              </a:rPr>
              <a:t>2-Proportion Test </a:t>
            </a:r>
            <a:r>
              <a:rPr lang="en-US" dirty="0" smtClean="0">
                <a:solidFill>
                  <a:srgbClr val="3A3F50"/>
                </a:solidFill>
              </a:rPr>
              <a:t>answers </a:t>
            </a:r>
            <a:r>
              <a:rPr lang="en-US" dirty="0">
                <a:solidFill>
                  <a:srgbClr val="3A3F50"/>
                </a:solidFill>
              </a:rPr>
              <a:t>the question:  </a:t>
            </a:r>
            <a:r>
              <a:rPr lang="en-US" dirty="0" smtClean="0">
                <a:solidFill>
                  <a:srgbClr val="3A3F50"/>
                </a:solidFill>
              </a:rPr>
              <a:t>It </a:t>
            </a:r>
            <a:r>
              <a:rPr lang="en-US" dirty="0">
                <a:solidFill>
                  <a:srgbClr val="3A3F50"/>
                </a:solidFill>
              </a:rPr>
              <a:t>is observed in graphical analysis that proportions of ‘Y’ across </a:t>
            </a:r>
            <a:r>
              <a:rPr lang="en-US" dirty="0" smtClean="0">
                <a:solidFill>
                  <a:srgbClr val="3A3F50"/>
                </a:solidFill>
              </a:rPr>
              <a:t>2   sub-categories </a:t>
            </a:r>
            <a:r>
              <a:rPr lang="en-US" dirty="0">
                <a:solidFill>
                  <a:srgbClr val="3A3F50"/>
                </a:solidFill>
              </a:rPr>
              <a:t>of ‘X’ are not same.</a:t>
            </a:r>
          </a:p>
          <a:p>
            <a:pPr marL="228600" indent="-228600">
              <a:lnSpc>
                <a:spcPct val="90000"/>
              </a:lnSpc>
              <a:spcBef>
                <a:spcPct val="50000"/>
              </a:spcBef>
              <a:buFontTx/>
              <a:buAutoNum type="romanLcPeriod"/>
              <a:defRPr/>
            </a:pPr>
            <a:r>
              <a:rPr lang="en-US" dirty="0">
                <a:solidFill>
                  <a:srgbClr val="3A3F50"/>
                </a:solidFill>
              </a:rPr>
              <a:t>Is above </a:t>
            </a:r>
            <a:r>
              <a:rPr lang="en-US" dirty="0" smtClean="0">
                <a:solidFill>
                  <a:srgbClr val="3A3F50"/>
                </a:solidFill>
              </a:rPr>
              <a:t>observation </a:t>
            </a:r>
            <a:r>
              <a:rPr lang="en-US" dirty="0">
                <a:solidFill>
                  <a:srgbClr val="3A3F50"/>
                </a:solidFill>
              </a:rPr>
              <a:t>statistically significant enough i.e. applicable to whole population ? or</a:t>
            </a:r>
            <a:r>
              <a:rPr lang="en-US" dirty="0" smtClean="0">
                <a:solidFill>
                  <a:srgbClr val="3A3F50"/>
                </a:solidFill>
              </a:rPr>
              <a:t>,</a:t>
            </a:r>
            <a:endParaRPr lang="en-US" dirty="0">
              <a:solidFill>
                <a:srgbClr val="3A3F50"/>
              </a:solidFill>
            </a:endParaRPr>
          </a:p>
          <a:p>
            <a:pPr marL="228600" indent="-228600">
              <a:lnSpc>
                <a:spcPct val="90000"/>
              </a:lnSpc>
              <a:spcBef>
                <a:spcPct val="50000"/>
              </a:spcBef>
              <a:defRPr/>
            </a:pPr>
            <a:r>
              <a:rPr lang="en-US" dirty="0">
                <a:solidFill>
                  <a:srgbClr val="3A3F50"/>
                </a:solidFill>
              </a:rPr>
              <a:t>ii. Is above observation</a:t>
            </a:r>
            <a:r>
              <a:rPr lang="en-US" dirty="0" smtClean="0">
                <a:solidFill>
                  <a:srgbClr val="3A3F50"/>
                </a:solidFill>
              </a:rPr>
              <a:t> </a:t>
            </a:r>
            <a:r>
              <a:rPr lang="en-US" dirty="0">
                <a:solidFill>
                  <a:srgbClr val="3A3F50"/>
                </a:solidFill>
              </a:rPr>
              <a:t>occurred </a:t>
            </a:r>
            <a:r>
              <a:rPr lang="en-US" dirty="0" smtClean="0">
                <a:solidFill>
                  <a:srgbClr val="3A3F50"/>
                </a:solidFill>
              </a:rPr>
              <a:t>by </a:t>
            </a:r>
            <a:r>
              <a:rPr lang="en-US" dirty="0">
                <a:solidFill>
                  <a:srgbClr val="3A3F50"/>
                </a:solidFill>
              </a:rPr>
              <a:t>random chance i.e. applicable only to </a:t>
            </a:r>
            <a:r>
              <a:rPr lang="en-US" dirty="0" smtClean="0">
                <a:solidFill>
                  <a:srgbClr val="3A3F50"/>
                </a:solidFill>
              </a:rPr>
              <a:t>random </a:t>
            </a:r>
            <a:r>
              <a:rPr lang="en-US" dirty="0">
                <a:solidFill>
                  <a:srgbClr val="3A3F50"/>
                </a:solidFill>
              </a:rPr>
              <a:t>sample of ‘Y</a:t>
            </a:r>
            <a:r>
              <a:rPr lang="en-US" dirty="0" smtClean="0">
                <a:solidFill>
                  <a:srgbClr val="3A3F50"/>
                </a:solidFill>
              </a:rPr>
              <a:t>’?</a:t>
            </a:r>
            <a:endParaRPr lang="en-US" dirty="0">
              <a:solidFill>
                <a:srgbClr val="3A3F50"/>
              </a:solidFill>
            </a:endParaRPr>
          </a:p>
        </p:txBody>
      </p:sp>
      <p:grpSp>
        <p:nvGrpSpPr>
          <p:cNvPr id="2" name="Group 1"/>
          <p:cNvGrpSpPr/>
          <p:nvPr/>
        </p:nvGrpSpPr>
        <p:grpSpPr>
          <a:xfrm>
            <a:off x="403241" y="4850259"/>
            <a:ext cx="11500765" cy="1332074"/>
            <a:chOff x="656520" y="3363643"/>
            <a:chExt cx="10668418" cy="1509632"/>
          </a:xfrm>
        </p:grpSpPr>
        <p:sp>
          <p:nvSpPr>
            <p:cNvPr id="10" name="Rectangle 17"/>
            <p:cNvSpPr>
              <a:spLocks noChangeArrowheads="1"/>
            </p:cNvSpPr>
            <p:nvPr/>
          </p:nvSpPr>
          <p:spPr bwMode="auto">
            <a:xfrm>
              <a:off x="656520" y="3363643"/>
              <a:ext cx="10668418" cy="1509632"/>
            </a:xfrm>
            <a:prstGeom prst="rect">
              <a:avLst/>
            </a:prstGeom>
            <a:solidFill>
              <a:schemeClr val="bg2">
                <a:lumMod val="40000"/>
                <a:lumOff val="60000"/>
              </a:schemeClr>
            </a:solidFill>
            <a:ln w="9525">
              <a:noFill/>
              <a:miter lim="800000"/>
              <a:headEnd/>
              <a:tailEnd/>
            </a:ln>
          </p:spPr>
          <p:txBody>
            <a:bodyPr wrap="none" anchor="ctr"/>
            <a:lstStyle/>
            <a:p>
              <a:endParaRPr lang="en-US" sz="2000">
                <a:solidFill>
                  <a:srgbClr val="3A3F50"/>
                </a:solidFill>
              </a:endParaRPr>
            </a:p>
          </p:txBody>
        </p:sp>
        <p:sp>
          <p:nvSpPr>
            <p:cNvPr id="11" name="Text Box 18"/>
            <p:cNvSpPr txBox="1">
              <a:spLocks noChangeArrowheads="1"/>
            </p:cNvSpPr>
            <p:nvPr/>
          </p:nvSpPr>
          <p:spPr bwMode="auto">
            <a:xfrm>
              <a:off x="685501" y="3567035"/>
              <a:ext cx="10536457" cy="746609"/>
            </a:xfrm>
            <a:prstGeom prst="rect">
              <a:avLst/>
            </a:prstGeom>
            <a:noFill/>
            <a:ln w="9525">
              <a:noFill/>
              <a:miter lim="800000"/>
              <a:headEnd/>
              <a:tailEnd/>
            </a:ln>
          </p:spPr>
          <p:txBody>
            <a:bodyPr wrap="square">
              <a:spAutoFit/>
            </a:bodyPr>
            <a:lstStyle/>
            <a:p>
              <a:pPr marL="406400" indent="-406400">
                <a:spcBef>
                  <a:spcPct val="50000"/>
                </a:spcBef>
                <a:defRPr/>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The </a:t>
              </a:r>
              <a:r>
                <a:rPr lang="en-US" sz="2000" b="1" dirty="0">
                  <a:solidFill>
                    <a:srgbClr val="3A3F50"/>
                  </a:solidFill>
                </a:rPr>
                <a:t>proportions of ‘Y’ across </a:t>
              </a:r>
              <a:r>
                <a:rPr lang="en-US" sz="2000" b="1" dirty="0" smtClean="0">
                  <a:solidFill>
                    <a:srgbClr val="3A3F50"/>
                  </a:solidFill>
                </a:rPr>
                <a:t>2 sub-categories </a:t>
              </a:r>
              <a:r>
                <a:rPr lang="en-US" sz="2000" b="1" dirty="0">
                  <a:solidFill>
                    <a:srgbClr val="3A3F50"/>
                  </a:solidFill>
                </a:rPr>
                <a:t>of ‘X’ </a:t>
              </a:r>
              <a:r>
                <a:rPr lang="en-US" sz="2000" b="1" dirty="0" smtClean="0">
                  <a:solidFill>
                    <a:srgbClr val="3A3F50"/>
                  </a:solidFill>
                </a:rPr>
                <a:t>are same i.e. X has no impact on Y </a:t>
              </a:r>
            </a:p>
            <a:p>
              <a:pPr marL="406400" indent="-406400">
                <a:spcBef>
                  <a:spcPct val="50000"/>
                </a:spcBef>
                <a:defRPr/>
              </a:pPr>
              <a:r>
                <a:rPr lang="en-US" sz="2000" b="1" i="1" dirty="0" smtClean="0">
                  <a:solidFill>
                    <a:srgbClr val="3A3F50"/>
                  </a:solidFill>
                </a:rPr>
                <a:t>H</a:t>
              </a:r>
              <a:r>
                <a:rPr lang="en-US" sz="2000" b="1" i="1" baseline="-25000" dirty="0" smtClean="0">
                  <a:solidFill>
                    <a:srgbClr val="3A3F50"/>
                  </a:solidFill>
                </a:rPr>
                <a:t>a </a:t>
              </a:r>
              <a:r>
                <a:rPr lang="en-US" sz="2000" b="1" i="1" dirty="0">
                  <a:solidFill>
                    <a:srgbClr val="3A3F50"/>
                  </a:solidFill>
                </a:rPr>
                <a:t>: The </a:t>
              </a:r>
              <a:r>
                <a:rPr lang="en-US" sz="2000" b="1" dirty="0">
                  <a:solidFill>
                    <a:srgbClr val="3A3F50"/>
                  </a:solidFill>
                </a:rPr>
                <a:t>proportions of ‘Y’ across </a:t>
              </a:r>
              <a:r>
                <a:rPr lang="en-US" sz="2000" b="1" dirty="0" smtClean="0">
                  <a:solidFill>
                    <a:srgbClr val="3A3F50"/>
                  </a:solidFill>
                </a:rPr>
                <a:t>2 sub-categories </a:t>
              </a:r>
              <a:r>
                <a:rPr lang="en-US" sz="2000" b="1" dirty="0">
                  <a:solidFill>
                    <a:srgbClr val="3A3F50"/>
                  </a:solidFill>
                </a:rPr>
                <a:t>of ‘X’ are not same. </a:t>
              </a:r>
              <a:r>
                <a:rPr lang="en-US" sz="2000" b="1" dirty="0" smtClean="0">
                  <a:solidFill>
                    <a:srgbClr val="3A3F50"/>
                  </a:solidFill>
                </a:rPr>
                <a:t>i.e. X has impact on Y</a:t>
              </a:r>
              <a:endParaRPr lang="en-US" sz="2000" b="1" i="1" dirty="0">
                <a:solidFill>
                  <a:srgbClr val="FF6600"/>
                </a:solidFill>
              </a:endParaRPr>
            </a:p>
          </p:txBody>
        </p:sp>
      </p:grpSp>
      <p:sp>
        <p:nvSpPr>
          <p:cNvPr id="3" name="Rectangle 2"/>
          <p:cNvSpPr/>
          <p:nvPr/>
        </p:nvSpPr>
        <p:spPr>
          <a:xfrm>
            <a:off x="374392" y="4391192"/>
            <a:ext cx="1505540" cy="369332"/>
          </a:xfrm>
          <a:prstGeom prst="rect">
            <a:avLst/>
          </a:prstGeom>
        </p:spPr>
        <p:txBody>
          <a:bodyPr wrap="none">
            <a:spAutoFit/>
          </a:bodyPr>
          <a:lstStyle/>
          <a:p>
            <a:pPr marL="225425" indent="-225425" algn="just">
              <a:spcBef>
                <a:spcPct val="50000"/>
              </a:spcBef>
            </a:pPr>
            <a:r>
              <a:rPr lang="en-US" b="1" i="1" dirty="0" smtClean="0">
                <a:solidFill>
                  <a:srgbClr val="3A3F50"/>
                </a:solidFill>
              </a:rPr>
              <a:t>Hypothesis:</a:t>
            </a:r>
            <a:endParaRPr lang="en-US" b="1" i="1" dirty="0">
              <a:solidFill>
                <a:srgbClr val="3A3F50"/>
              </a:solidFill>
            </a:endParaRPr>
          </a:p>
        </p:txBody>
      </p:sp>
    </p:spTree>
    <p:extLst>
      <p:ext uri="{BB962C8B-B14F-4D97-AF65-F5344CB8AC3E}">
        <p14:creationId xmlns:p14="http://schemas.microsoft.com/office/powerpoint/2010/main" val="38008810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smtClean="0">
                <a:solidFill>
                  <a:srgbClr val="FFFFFF"/>
                </a:solidFill>
              </a:rPr>
              <a:pPr/>
              <a:t>73</a:t>
            </a:fld>
            <a:r>
              <a:rPr lang="en" dirty="0" smtClean="0">
                <a:solidFill>
                  <a:srgbClr val="FFFFFF"/>
                </a:solidFill>
              </a:rPr>
              <a:t>XXXXXXXXXXXXXXXX`	</a:t>
            </a:r>
            <a:endParaRPr dirty="0">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300011" y="3734901"/>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smtClean="0">
                <a:solidFill>
                  <a:prstClr val="black"/>
                </a:solidFill>
              </a:rPr>
              <a:t>: </a:t>
            </a:r>
            <a:r>
              <a:rPr lang="en-IN" sz="1600" b="1" i="1" dirty="0"/>
              <a:t>The observation of </a:t>
            </a:r>
            <a:r>
              <a:rPr lang="en-IN" sz="1600" b="1" i="1" dirty="0" smtClean="0"/>
              <a:t>Avg. CSAT </a:t>
            </a:r>
            <a:r>
              <a:rPr lang="en-IN" sz="1600" b="1" i="1" dirty="0"/>
              <a:t>score (Met &amp; Not Met), are same across No. of Rework Incidences</a:t>
            </a:r>
            <a:r>
              <a:rPr lang="en-US" sz="1600" b="1" i="1" dirty="0">
                <a:solidFill>
                  <a:prstClr val="black"/>
                </a:solidFill>
              </a:rPr>
              <a:t> </a:t>
            </a: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 </a:t>
            </a:r>
            <a:r>
              <a:rPr lang="en-IN" sz="1600" b="1" i="1" dirty="0"/>
              <a:t>The observation </a:t>
            </a:r>
            <a:r>
              <a:rPr lang="en-IN" sz="1600" b="1" i="1" dirty="0" smtClean="0"/>
              <a:t>of Avg. </a:t>
            </a:r>
            <a:r>
              <a:rPr lang="en-IN" sz="1600" b="1" i="1" dirty="0"/>
              <a:t>CSAT score (Met &amp; Not Met), are </a:t>
            </a:r>
            <a:r>
              <a:rPr lang="en-IN" sz="1600" b="1" i="1" dirty="0" smtClean="0"/>
              <a:t>not same </a:t>
            </a:r>
            <a:r>
              <a:rPr lang="en-IN" sz="1600" b="1" i="1" dirty="0"/>
              <a:t>across </a:t>
            </a:r>
            <a:r>
              <a:rPr lang="en-IN" sz="1600" b="1" i="1" dirty="0" smtClean="0"/>
              <a:t>No. of Rework Incidences</a:t>
            </a:r>
            <a:r>
              <a:rPr lang="en-US" sz="1600" b="1" i="1" dirty="0" smtClean="0">
                <a:solidFill>
                  <a:prstClr val="black"/>
                </a:solidFill>
              </a:rPr>
              <a:t> </a:t>
            </a:r>
            <a:endParaRPr lang="en-US" sz="1600"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‘NO</a:t>
            </a:r>
            <a:r>
              <a:rPr lang="en-US" sz="2800" b="1" kern="0" dirty="0">
                <a:solidFill>
                  <a:srgbClr val="007BB9"/>
                </a:solidFill>
              </a:rPr>
              <a:t>. OF </a:t>
            </a:r>
            <a:r>
              <a:rPr lang="en-US" sz="2800" b="1" kern="0" dirty="0" smtClean="0">
                <a:solidFill>
                  <a:srgbClr val="007BB9"/>
                </a:solidFill>
              </a:rPr>
              <a:t>REWORK INCIDENCES / DAY’  </a:t>
            </a:r>
            <a:endParaRPr lang="en-US" sz="2800" b="1" kern="0" dirty="0">
              <a:solidFill>
                <a:srgbClr val="007BB9"/>
              </a:solidFill>
            </a:endParaRPr>
          </a:p>
        </p:txBody>
      </p:sp>
      <p:sp>
        <p:nvSpPr>
          <p:cNvPr id="3" name="TextBox 2"/>
          <p:cNvSpPr txBox="1"/>
          <p:nvPr/>
        </p:nvSpPr>
        <p:spPr>
          <a:xfrm>
            <a:off x="250984" y="2121136"/>
            <a:ext cx="11818676" cy="2246769"/>
          </a:xfrm>
          <a:prstGeom prst="rect">
            <a:avLst/>
          </a:prstGeom>
          <a:noFill/>
        </p:spPr>
        <p:txBody>
          <a:bodyPr wrap="square" rtlCol="0">
            <a:spAutoFit/>
          </a:bodyPr>
          <a:lstStyle/>
          <a:p>
            <a:r>
              <a:rPr lang="en-IN" sz="2000" b="1" i="1" dirty="0"/>
              <a:t>To check whether the result of Pareto chart </a:t>
            </a:r>
            <a:r>
              <a:rPr lang="en-IN" sz="2000" b="1" i="1" dirty="0" smtClean="0"/>
              <a:t>‘No. of Rework Incidences’ </a:t>
            </a:r>
            <a:r>
              <a:rPr lang="en-IN" sz="2000" b="1" i="1" dirty="0"/>
              <a:t>by </a:t>
            </a:r>
            <a:r>
              <a:rPr lang="en-IN" sz="2000" b="1" i="1" dirty="0" smtClean="0"/>
              <a:t>Avg. CSAT </a:t>
            </a:r>
            <a:r>
              <a:rPr lang="en-IN" sz="2000" b="1" i="1" dirty="0"/>
              <a:t>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18800009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74</a:t>
            </a:fld>
            <a:endParaRPr>
              <a:solidFill>
                <a:srgbClr val="FFFFFF"/>
              </a:solidFill>
            </a:endParaRPr>
          </a:p>
        </p:txBody>
      </p:sp>
      <p:sp>
        <p:nvSpPr>
          <p:cNvPr id="99" name="Title 3"/>
          <p:cNvSpPr txBox="1">
            <a:spLocks/>
          </p:cNvSpPr>
          <p:nvPr/>
        </p:nvSpPr>
        <p:spPr>
          <a:xfrm>
            <a:off x="282387" y="568075"/>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Output of 2 P</a:t>
            </a:r>
            <a:r>
              <a:rPr lang="en-US" sz="3600" b="1" kern="0" dirty="0" smtClean="0">
                <a:solidFill>
                  <a:srgbClr val="007BB9"/>
                </a:solidFill>
              </a:rPr>
              <a:t> Test For </a:t>
            </a:r>
            <a:r>
              <a:rPr lang="en-US" sz="3600" b="1" kern="0" dirty="0">
                <a:solidFill>
                  <a:srgbClr val="007BB9"/>
                </a:solidFill>
              </a:rPr>
              <a:t>‘</a:t>
            </a:r>
            <a:r>
              <a:rPr lang="en-US" sz="3600" b="1" kern="0" dirty="0" smtClean="0">
                <a:solidFill>
                  <a:srgbClr val="007BB9"/>
                </a:solidFill>
              </a:rPr>
              <a:t>No. Of Rework Incidences/Day’  </a:t>
            </a:r>
            <a:endParaRPr lang="en-US" sz="3600" b="1" kern="0" dirty="0">
              <a:solidFill>
                <a:srgbClr val="007BB9"/>
              </a:solidFill>
            </a:endParaRPr>
          </a:p>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1" name="Rectangle 10"/>
          <p:cNvSpPr/>
          <p:nvPr/>
        </p:nvSpPr>
        <p:spPr>
          <a:xfrm>
            <a:off x="564776" y="1862572"/>
            <a:ext cx="11271857" cy="392131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sp>
        <p:nvSpPr>
          <p:cNvPr id="3" name="TextBox 2"/>
          <p:cNvSpPr txBox="1"/>
          <p:nvPr/>
        </p:nvSpPr>
        <p:spPr>
          <a:xfrm>
            <a:off x="456800" y="5783882"/>
            <a:ext cx="11379833" cy="2554545"/>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more than 0.05, we fail to reject null hypothesis. Hence, we can conclude that there is no impact of </a:t>
            </a:r>
            <a:r>
              <a:rPr lang="en-US" sz="1600" b="1" i="1" kern="0" dirty="0" smtClean="0">
                <a:solidFill>
                  <a:prstClr val="black"/>
                </a:solidFill>
              </a:rPr>
              <a:t>“No. of Rework Incidences” </a:t>
            </a:r>
            <a:r>
              <a:rPr lang="en-US" sz="1600" b="1" i="1" kern="0" dirty="0">
                <a:solidFill>
                  <a:prstClr val="black"/>
                </a:solidFill>
              </a:rPr>
              <a:t>on </a:t>
            </a:r>
            <a:r>
              <a:rPr lang="en-US" sz="1600" b="1" i="1" kern="0" dirty="0" smtClean="0">
                <a:solidFill>
                  <a:prstClr val="black"/>
                </a:solidFill>
              </a:rPr>
              <a:t>Avg. CSAT </a:t>
            </a:r>
            <a:r>
              <a:rPr lang="en-US" sz="1600" b="1" i="1" kern="0" dirty="0">
                <a:solidFill>
                  <a:prstClr val="black"/>
                </a:solidFill>
              </a:rPr>
              <a:t>score.</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87" y="1851199"/>
            <a:ext cx="11325845" cy="3932683"/>
          </a:xfrm>
          <a:prstGeom prst="rect">
            <a:avLst/>
          </a:prstGeom>
        </p:spPr>
      </p:pic>
    </p:spTree>
    <p:extLst>
      <p:ext uri="{BB962C8B-B14F-4D97-AF65-F5344CB8AC3E}">
        <p14:creationId xmlns:p14="http://schemas.microsoft.com/office/powerpoint/2010/main" val="14035756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75</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764165"/>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a:solidFill>
                  <a:prstClr val="black"/>
                </a:solidFill>
              </a:rPr>
              <a:t>: </a:t>
            </a:r>
            <a:r>
              <a:rPr lang="en-IN" sz="1600" b="1" i="1" dirty="0"/>
              <a:t>The observation of Avg. CSAT score (Met &amp; Not Met), are </a:t>
            </a:r>
            <a:r>
              <a:rPr lang="en-IN" sz="1600" b="1" i="1" dirty="0" smtClean="0"/>
              <a:t>same </a:t>
            </a:r>
            <a:r>
              <a:rPr lang="en-IN" sz="1600" b="1" i="1" dirty="0"/>
              <a:t>across </a:t>
            </a:r>
            <a:r>
              <a:rPr lang="en-IN" sz="1600" b="1" i="1" dirty="0" smtClean="0"/>
              <a:t>Handling Multiple Task</a:t>
            </a:r>
            <a:endParaRPr lang="en-US" sz="1600" b="1" i="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 </a:t>
            </a:r>
            <a:r>
              <a:rPr lang="en-IN" sz="1600" b="1" i="1" dirty="0"/>
              <a:t>The observation of Avg. CSAT score (Met &amp; Not Met), are not same across Handling Multiple </a:t>
            </a:r>
            <a:r>
              <a:rPr lang="en-IN" sz="1600" b="1" i="1" dirty="0" smtClean="0"/>
              <a:t>Task</a:t>
            </a:r>
            <a:endParaRPr lang="en-US" sz="1600"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a:t>
            </a:r>
            <a:r>
              <a:rPr lang="en-US" sz="2800" b="1" kern="0" dirty="0">
                <a:solidFill>
                  <a:srgbClr val="007BB9"/>
                </a:solidFill>
              </a:rPr>
              <a:t>HANDLING MULTIPLE </a:t>
            </a:r>
            <a:r>
              <a:rPr lang="en-US" sz="2800" b="1" kern="0" dirty="0" smtClean="0">
                <a:solidFill>
                  <a:srgbClr val="007BB9"/>
                </a:solidFill>
              </a:rPr>
              <a:t>TASK’</a:t>
            </a:r>
            <a:endParaRPr lang="en-US" sz="2800" b="1" kern="0" dirty="0">
              <a:solidFill>
                <a:srgbClr val="007BB9"/>
              </a:solidFill>
            </a:endParaRPr>
          </a:p>
          <a:p>
            <a:pPr algn="ctr">
              <a:lnSpc>
                <a:spcPct val="150000"/>
              </a:lnSpc>
              <a:buClr>
                <a:srgbClr val="007BB9"/>
              </a:buClr>
            </a:pPr>
            <a:r>
              <a:rPr lang="en-US" sz="2800" b="1" kern="0" dirty="0" smtClean="0">
                <a:solidFill>
                  <a:srgbClr val="007BB9"/>
                </a:solidFill>
              </a:rPr>
              <a:t>  </a:t>
            </a:r>
            <a:endParaRPr lang="en-US" sz="2800" b="1" kern="0" dirty="0">
              <a:solidFill>
                <a:srgbClr val="007BB9"/>
              </a:solidFill>
            </a:endParaRPr>
          </a:p>
        </p:txBody>
      </p:sp>
      <p:sp>
        <p:nvSpPr>
          <p:cNvPr id="3" name="TextBox 2"/>
          <p:cNvSpPr txBox="1"/>
          <p:nvPr/>
        </p:nvSpPr>
        <p:spPr>
          <a:xfrm>
            <a:off x="250984" y="2134117"/>
            <a:ext cx="11720621" cy="2554545"/>
          </a:xfrm>
          <a:prstGeom prst="rect">
            <a:avLst/>
          </a:prstGeom>
          <a:noFill/>
        </p:spPr>
        <p:txBody>
          <a:bodyPr wrap="square" rtlCol="0">
            <a:spAutoFit/>
          </a:bodyPr>
          <a:lstStyle/>
          <a:p>
            <a:r>
              <a:rPr lang="en-IN" sz="2000" b="1" i="1" dirty="0"/>
              <a:t>To check whether the result of Pareto chart </a:t>
            </a:r>
            <a:r>
              <a:rPr lang="en-IN" sz="2000" b="1" i="1" dirty="0" smtClean="0"/>
              <a:t>‘</a:t>
            </a:r>
            <a:r>
              <a:rPr lang="en-IN" sz="2000" b="1" i="1" dirty="0"/>
              <a:t>Handling Multiple </a:t>
            </a:r>
            <a:r>
              <a:rPr lang="en-IN" sz="2000" b="1" i="1" dirty="0" smtClean="0"/>
              <a:t>Task</a:t>
            </a:r>
            <a:r>
              <a:rPr lang="en-US" sz="2000" b="1" i="1" dirty="0" smtClean="0">
                <a:solidFill>
                  <a:prstClr val="black"/>
                </a:solidFill>
              </a:rPr>
              <a:t>’ </a:t>
            </a:r>
            <a:r>
              <a:rPr lang="en-IN" sz="2000" b="1" i="1" dirty="0" smtClean="0"/>
              <a:t>by </a:t>
            </a:r>
            <a:r>
              <a:rPr lang="en-IN" sz="2000" b="1" i="1" dirty="0"/>
              <a:t>Avg. CSAT 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27206126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76</a:t>
            </a:fld>
            <a:endParaRPr>
              <a:solidFill>
                <a:srgbClr val="FFFFFF"/>
              </a:solidFill>
            </a:endParaRPr>
          </a:p>
        </p:txBody>
      </p:sp>
      <p:sp>
        <p:nvSpPr>
          <p:cNvPr id="99" name="Title 3"/>
          <p:cNvSpPr txBox="1">
            <a:spLocks/>
          </p:cNvSpPr>
          <p:nvPr/>
        </p:nvSpPr>
        <p:spPr>
          <a:xfrm>
            <a:off x="192495" y="307793"/>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200" b="1" kern="0" dirty="0" smtClean="0">
              <a:solidFill>
                <a:srgbClr val="007BB9"/>
              </a:solidFill>
            </a:endParaRPr>
          </a:p>
          <a:p>
            <a:pPr algn="ctr">
              <a:lnSpc>
                <a:spcPct val="150000"/>
              </a:lnSpc>
              <a:buClr>
                <a:srgbClr val="007BB9"/>
              </a:buClr>
            </a:pPr>
            <a:endParaRPr lang="en-US" sz="3200" b="1" kern="0" dirty="0">
              <a:solidFill>
                <a:srgbClr val="007BB9"/>
              </a:solidFill>
            </a:endParaRPr>
          </a:p>
          <a:p>
            <a:pPr algn="ctr">
              <a:lnSpc>
                <a:spcPct val="150000"/>
              </a:lnSpc>
              <a:buClr>
                <a:srgbClr val="007BB9"/>
              </a:buClr>
            </a:pPr>
            <a:r>
              <a:rPr lang="en-US" sz="3200" b="1" kern="0" dirty="0" smtClean="0">
                <a:solidFill>
                  <a:srgbClr val="007BB9"/>
                </a:solidFill>
              </a:rPr>
              <a:t>Output </a:t>
            </a:r>
            <a:r>
              <a:rPr lang="en-US" sz="3200" b="1" kern="0" dirty="0">
                <a:solidFill>
                  <a:srgbClr val="007BB9"/>
                </a:solidFill>
              </a:rPr>
              <a:t>of 2 P Test For ‘HANDLING MULTIPLE TASK’</a:t>
            </a:r>
          </a:p>
          <a:p>
            <a:pPr algn="ctr">
              <a:lnSpc>
                <a:spcPct val="150000"/>
              </a:lnSpc>
              <a:buClr>
                <a:srgbClr val="007BB9"/>
              </a:buClr>
            </a:pPr>
            <a:r>
              <a:rPr lang="en-US" sz="3200" b="1" kern="0" dirty="0" smtClean="0">
                <a:solidFill>
                  <a:srgbClr val="007BB9"/>
                </a:solidFill>
              </a:rPr>
              <a:t>  </a:t>
            </a:r>
            <a:endParaRPr lang="en-US" sz="3200" b="1" kern="0" dirty="0">
              <a:solidFill>
                <a:srgbClr val="007BB9"/>
              </a:solidFill>
            </a:endParaRPr>
          </a:p>
          <a:p>
            <a:pPr algn="ctr">
              <a:lnSpc>
                <a:spcPct val="150000"/>
              </a:lnSpc>
              <a:buClr>
                <a:srgbClr val="007BB9"/>
              </a:buClr>
            </a:pPr>
            <a:endParaRPr lang="en-US" sz="32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1" name="Rectangle 10"/>
          <p:cNvSpPr/>
          <p:nvPr/>
        </p:nvSpPr>
        <p:spPr>
          <a:xfrm>
            <a:off x="591671" y="1862572"/>
            <a:ext cx="11134164" cy="3782059"/>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71" y="1859629"/>
            <a:ext cx="11134164" cy="3785001"/>
          </a:xfrm>
          <a:prstGeom prst="rect">
            <a:avLst/>
          </a:prstGeom>
        </p:spPr>
      </p:pic>
      <p:sp>
        <p:nvSpPr>
          <p:cNvPr id="3" name="TextBox 2"/>
          <p:cNvSpPr txBox="1"/>
          <p:nvPr/>
        </p:nvSpPr>
        <p:spPr>
          <a:xfrm>
            <a:off x="456800" y="5644631"/>
            <a:ext cx="11269035" cy="2800767"/>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less than 0.05, we reject null hypothesis. Hence, we can conclude that impact of </a:t>
            </a:r>
            <a:r>
              <a:rPr lang="en-US" sz="1600" b="1" i="1" kern="0" dirty="0" smtClean="0">
                <a:solidFill>
                  <a:prstClr val="black"/>
                </a:solidFill>
              </a:rPr>
              <a:t>“Handling Multiple Task” </a:t>
            </a:r>
            <a:r>
              <a:rPr lang="en-US" sz="1600" b="1" i="1" kern="0" dirty="0">
                <a:solidFill>
                  <a:prstClr val="black"/>
                </a:solidFill>
              </a:rPr>
              <a:t>on </a:t>
            </a:r>
            <a:r>
              <a:rPr lang="en-US" sz="1600" b="1" i="1" kern="0" dirty="0" smtClean="0">
                <a:solidFill>
                  <a:prstClr val="black"/>
                </a:solidFill>
              </a:rPr>
              <a:t>Avg. CSAT </a:t>
            </a:r>
            <a:r>
              <a:rPr lang="en-US" sz="1600" b="1" i="1" kern="0" dirty="0">
                <a:solidFill>
                  <a:prstClr val="black"/>
                </a:solidFill>
              </a:rPr>
              <a:t>score is statistically significant.</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7482096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77</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905552"/>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a:solidFill>
                  <a:prstClr val="black"/>
                </a:solidFill>
              </a:rPr>
              <a:t>: </a:t>
            </a:r>
            <a:r>
              <a:rPr lang="en-IN" sz="1600" b="1" i="1" dirty="0"/>
              <a:t>The observation of Avg. CSAT score (Met &amp; Not Met), are </a:t>
            </a:r>
            <a:r>
              <a:rPr lang="en-IN" sz="1600" b="1" i="1" dirty="0" smtClean="0"/>
              <a:t>same </a:t>
            </a:r>
            <a:r>
              <a:rPr lang="en-IN" sz="1600" b="1" i="1" dirty="0"/>
              <a:t>across Unscheduled Meeting on given day</a:t>
            </a:r>
            <a:r>
              <a:rPr lang="en-US" sz="1600" b="1" i="1" dirty="0" smtClean="0">
                <a:solidFill>
                  <a:prstClr val="black"/>
                </a:solidFill>
              </a:rPr>
              <a:t> </a:t>
            </a:r>
            <a:endParaRPr lang="en-US" sz="1600" b="1" i="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 </a:t>
            </a:r>
            <a:r>
              <a:rPr lang="en-IN" sz="1600" b="1" i="1" dirty="0"/>
              <a:t>The observation of Avg. CSAT score (Met &amp; Not Met), are not same across Unscheduled Meeting on given day</a:t>
            </a:r>
            <a:endParaRPr lang="en-US" sz="1600"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a:t>
            </a:r>
            <a:r>
              <a:rPr lang="en-US" sz="2800" b="1" kern="0" dirty="0">
                <a:solidFill>
                  <a:srgbClr val="007BB9"/>
                </a:solidFill>
              </a:rPr>
              <a:t>UNSCHEDULED MEETING ON GIVEN </a:t>
            </a:r>
            <a:r>
              <a:rPr lang="en-US" sz="2800" b="1" kern="0" dirty="0" smtClean="0">
                <a:solidFill>
                  <a:srgbClr val="007BB9"/>
                </a:solidFill>
              </a:rPr>
              <a:t>DAY</a:t>
            </a:r>
            <a:r>
              <a:rPr lang="en-US" sz="2800" b="1" kern="0" dirty="0">
                <a:solidFill>
                  <a:srgbClr val="007BB9"/>
                </a:solidFill>
              </a:rPr>
              <a:t>’</a:t>
            </a:r>
          </a:p>
          <a:p>
            <a:pPr algn="ctr">
              <a:lnSpc>
                <a:spcPct val="150000"/>
              </a:lnSpc>
              <a:buClr>
                <a:srgbClr val="007BB9"/>
              </a:buClr>
            </a:pPr>
            <a:r>
              <a:rPr lang="en-US" sz="2800" b="1" kern="0" dirty="0" smtClean="0">
                <a:solidFill>
                  <a:srgbClr val="007BB9"/>
                </a:solidFill>
              </a:rPr>
              <a:t> </a:t>
            </a:r>
            <a:endParaRPr lang="en-US" sz="2800" b="1" kern="0" dirty="0">
              <a:solidFill>
                <a:srgbClr val="007BB9"/>
              </a:solidFill>
            </a:endParaRPr>
          </a:p>
        </p:txBody>
      </p:sp>
      <p:sp>
        <p:nvSpPr>
          <p:cNvPr id="5" name="TextBox 4"/>
          <p:cNvSpPr txBox="1"/>
          <p:nvPr/>
        </p:nvSpPr>
        <p:spPr>
          <a:xfrm>
            <a:off x="222663" y="2125478"/>
            <a:ext cx="11720621" cy="2862322"/>
          </a:xfrm>
          <a:prstGeom prst="rect">
            <a:avLst/>
          </a:prstGeom>
          <a:noFill/>
        </p:spPr>
        <p:txBody>
          <a:bodyPr wrap="square" rtlCol="0">
            <a:spAutoFit/>
          </a:bodyPr>
          <a:lstStyle/>
          <a:p>
            <a:r>
              <a:rPr lang="en-IN" sz="2000" b="1" i="1" dirty="0"/>
              <a:t>To check whether the result of Pareto chart </a:t>
            </a:r>
            <a:r>
              <a:rPr lang="en-IN" sz="2000" b="1" i="1" dirty="0" smtClean="0"/>
              <a:t>‘Unscheduled Meeting on given day</a:t>
            </a:r>
            <a:r>
              <a:rPr lang="en-US" sz="2000" b="1" i="1" dirty="0" smtClean="0">
                <a:solidFill>
                  <a:prstClr val="black"/>
                </a:solidFill>
              </a:rPr>
              <a:t>’ </a:t>
            </a:r>
            <a:r>
              <a:rPr lang="en-IN" sz="2000" b="1" i="1" dirty="0"/>
              <a:t>by Avg. CSAT 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27826778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78</a:t>
            </a:fld>
            <a:endParaRPr>
              <a:solidFill>
                <a:srgbClr val="FFFFFF"/>
              </a:solidFill>
            </a:endParaRPr>
          </a:p>
        </p:txBody>
      </p:sp>
      <p:sp>
        <p:nvSpPr>
          <p:cNvPr id="99" name="Title 3"/>
          <p:cNvSpPr txBox="1">
            <a:spLocks/>
          </p:cNvSpPr>
          <p:nvPr/>
        </p:nvSpPr>
        <p:spPr>
          <a:xfrm>
            <a:off x="0" y="307793"/>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2800" b="1" kern="0" dirty="0" smtClean="0">
              <a:solidFill>
                <a:srgbClr val="007BB9"/>
              </a:solidFill>
            </a:endParaRPr>
          </a:p>
          <a:p>
            <a:pPr algn="ctr">
              <a:lnSpc>
                <a:spcPct val="150000"/>
              </a:lnSpc>
              <a:buClr>
                <a:srgbClr val="007BB9"/>
              </a:buClr>
            </a:pPr>
            <a:r>
              <a:rPr lang="en-US" sz="2800" b="1" kern="0" dirty="0">
                <a:solidFill>
                  <a:srgbClr val="007BB9"/>
                </a:solidFill>
              </a:rPr>
              <a:t>Output of 2 P Test For ‘UNSCHEDULED MEETING ON GIVEN DAY’  </a:t>
            </a:r>
          </a:p>
          <a:p>
            <a:pPr algn="ctr">
              <a:lnSpc>
                <a:spcPct val="150000"/>
              </a:lnSpc>
              <a:buClr>
                <a:srgbClr val="007BB9"/>
              </a:buClr>
            </a:pPr>
            <a:endParaRPr lang="en-US" sz="28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1" name="Rectangle 10"/>
          <p:cNvSpPr/>
          <p:nvPr/>
        </p:nvSpPr>
        <p:spPr>
          <a:xfrm>
            <a:off x="457201" y="1862572"/>
            <a:ext cx="10866120" cy="392131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00" y="1778914"/>
            <a:ext cx="10866520" cy="4004968"/>
          </a:xfrm>
          <a:prstGeom prst="rect">
            <a:avLst/>
          </a:prstGeom>
        </p:spPr>
      </p:pic>
      <p:sp>
        <p:nvSpPr>
          <p:cNvPr id="4" name="TextBox 3"/>
          <p:cNvSpPr txBox="1"/>
          <p:nvPr/>
        </p:nvSpPr>
        <p:spPr>
          <a:xfrm>
            <a:off x="456800" y="5780011"/>
            <a:ext cx="10866520" cy="2862322"/>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more than 0.05, we fail to reject null hypothesis. Hence, we can conclude that there is no impact </a:t>
            </a:r>
            <a:r>
              <a:rPr lang="en-US" sz="1600" b="1" i="1" kern="0" dirty="0" smtClean="0">
                <a:solidFill>
                  <a:prstClr val="black"/>
                </a:solidFill>
              </a:rPr>
              <a:t>of “Unscheduled Meeting on given day” </a:t>
            </a:r>
            <a:r>
              <a:rPr lang="en-US" sz="1600" b="1" i="1" kern="0" dirty="0">
                <a:solidFill>
                  <a:prstClr val="black"/>
                </a:solidFill>
              </a:rPr>
              <a:t>on Avg. CSAT score.</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38965701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79</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905552"/>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smtClean="0">
                <a:solidFill>
                  <a:prstClr val="black"/>
                </a:solidFill>
              </a:rPr>
              <a:t>: </a:t>
            </a:r>
            <a:r>
              <a:rPr lang="en-IN" sz="1600" b="1" i="1" dirty="0"/>
              <a:t>The observation of Avg. CSAT score (Met &amp; Not Met), are </a:t>
            </a:r>
            <a:r>
              <a:rPr lang="en-IN" sz="1600" b="1" i="1" dirty="0" smtClean="0"/>
              <a:t>same </a:t>
            </a:r>
            <a:r>
              <a:rPr lang="en-IN" sz="1600" b="1" i="1" dirty="0"/>
              <a:t>across </a:t>
            </a:r>
            <a:r>
              <a:rPr lang="en-IN" sz="1600" b="1" i="1" dirty="0" smtClean="0"/>
              <a:t>% Unplanned Leaves on Given Day</a:t>
            </a:r>
            <a:endParaRPr lang="en-US" sz="1600" b="1" i="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 </a:t>
            </a:r>
            <a:r>
              <a:rPr lang="en-IN" sz="1600" b="1" i="1" dirty="0"/>
              <a:t>The observation of Avg. CSAT score (Met &amp; Not Met), are not same across % Unplanned Leaves on Given Day</a:t>
            </a:r>
            <a:r>
              <a:rPr lang="en-US" sz="1600" b="1" i="1" dirty="0" smtClean="0">
                <a:solidFill>
                  <a:prstClr val="black"/>
                </a:solidFill>
              </a:rPr>
              <a:t> </a:t>
            </a:r>
            <a:endParaRPr lang="en-US" sz="1600"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a:t>
            </a:r>
            <a:r>
              <a:rPr lang="en-US" sz="2800" b="1" kern="0" dirty="0">
                <a:solidFill>
                  <a:srgbClr val="007BB9"/>
                </a:solidFill>
              </a:rPr>
              <a:t>‘% UNPLANNED LEAVES ON GIVEN </a:t>
            </a:r>
            <a:r>
              <a:rPr lang="en-US" sz="2800" b="1" kern="0" dirty="0" smtClean="0">
                <a:solidFill>
                  <a:srgbClr val="007BB9"/>
                </a:solidFill>
              </a:rPr>
              <a:t>DAY’</a:t>
            </a:r>
            <a:endParaRPr lang="en-US" sz="2800" b="1" kern="0" dirty="0">
              <a:solidFill>
                <a:srgbClr val="007BB9"/>
              </a:solidFill>
            </a:endParaRPr>
          </a:p>
          <a:p>
            <a:pPr algn="ctr">
              <a:lnSpc>
                <a:spcPct val="150000"/>
              </a:lnSpc>
              <a:buClr>
                <a:srgbClr val="007BB9"/>
              </a:buClr>
            </a:pPr>
            <a:r>
              <a:rPr lang="en-US" sz="2800" b="1" kern="0" dirty="0" smtClean="0">
                <a:solidFill>
                  <a:srgbClr val="007BB9"/>
                </a:solidFill>
              </a:rPr>
              <a:t>  </a:t>
            </a:r>
            <a:endParaRPr lang="en-US" sz="2800" b="1" kern="0" dirty="0">
              <a:solidFill>
                <a:srgbClr val="007BB9"/>
              </a:solidFill>
            </a:endParaRPr>
          </a:p>
        </p:txBody>
      </p:sp>
      <p:sp>
        <p:nvSpPr>
          <p:cNvPr id="3" name="TextBox 2"/>
          <p:cNvSpPr txBox="1"/>
          <p:nvPr/>
        </p:nvSpPr>
        <p:spPr>
          <a:xfrm>
            <a:off x="250984" y="2176590"/>
            <a:ext cx="11720621" cy="3170099"/>
          </a:xfrm>
          <a:prstGeom prst="rect">
            <a:avLst/>
          </a:prstGeom>
          <a:noFill/>
        </p:spPr>
        <p:txBody>
          <a:bodyPr wrap="square" rtlCol="0">
            <a:spAutoFit/>
          </a:bodyPr>
          <a:lstStyle/>
          <a:p>
            <a:r>
              <a:rPr lang="en-IN" sz="2000" b="1" i="1" dirty="0"/>
              <a:t>To check whether the result of Pareto chart </a:t>
            </a:r>
            <a:r>
              <a:rPr lang="en-IN" sz="2000" b="1" i="1" dirty="0" smtClean="0"/>
              <a:t>‘% Unplanned Leaves on given day</a:t>
            </a:r>
            <a:r>
              <a:rPr lang="en-US" sz="2000" b="1" i="1" dirty="0" smtClean="0">
                <a:solidFill>
                  <a:prstClr val="black"/>
                </a:solidFill>
              </a:rPr>
              <a:t>’ </a:t>
            </a:r>
            <a:r>
              <a:rPr lang="en-IN" sz="2000" b="1" i="1" dirty="0" smtClean="0"/>
              <a:t>by </a:t>
            </a:r>
            <a:r>
              <a:rPr lang="en-IN" sz="2000" b="1" i="1" dirty="0"/>
              <a:t>Avg. CSAT score was statistically significant or occurred by random chance  </a:t>
            </a:r>
          </a:p>
          <a:p>
            <a:endParaRPr lang="en-IN" sz="2000" b="1" i="1"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spTree>
    <p:extLst>
      <p:ext uri="{BB962C8B-B14F-4D97-AF65-F5344CB8AC3E}">
        <p14:creationId xmlns:p14="http://schemas.microsoft.com/office/powerpoint/2010/main" val="3788279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7772" y="2897524"/>
            <a:ext cx="7521200" cy="992304"/>
          </a:xfrm>
        </p:spPr>
        <p:txBody>
          <a:bodyPr anchor="ctr"/>
          <a:lstStyle/>
          <a:p>
            <a:pPr algn="ctr"/>
            <a:r>
              <a:rPr lang="en-US" sz="6000" dirty="0" smtClean="0"/>
              <a:t>PROJECT CHARTER</a:t>
            </a:r>
            <a:endParaRPr lang="en-US" sz="6000"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8</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36104177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80</a:t>
            </a:fld>
            <a:endParaRPr>
              <a:solidFill>
                <a:srgbClr val="FFFFFF"/>
              </a:solidFill>
            </a:endParaRPr>
          </a:p>
        </p:txBody>
      </p:sp>
      <p:sp>
        <p:nvSpPr>
          <p:cNvPr id="99" name="Title 3"/>
          <p:cNvSpPr txBox="1">
            <a:spLocks/>
          </p:cNvSpPr>
          <p:nvPr/>
        </p:nvSpPr>
        <p:spPr>
          <a:xfrm>
            <a:off x="0" y="544082"/>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Output of 2 P Test </a:t>
            </a:r>
            <a:r>
              <a:rPr lang="en-US" sz="2800" b="1" kern="0" dirty="0">
                <a:solidFill>
                  <a:srgbClr val="007BB9"/>
                </a:solidFill>
              </a:rPr>
              <a:t>For ‘% UNPLANNED LEAVES ON GIVEN DAY’</a:t>
            </a:r>
          </a:p>
          <a:p>
            <a:pPr algn="ctr">
              <a:lnSpc>
                <a:spcPct val="150000"/>
              </a:lnSpc>
              <a:buClr>
                <a:srgbClr val="007BB9"/>
              </a:buClr>
            </a:pPr>
            <a:endParaRPr lang="en-US" sz="28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1" name="Rectangle 10"/>
          <p:cNvSpPr/>
          <p:nvPr/>
        </p:nvSpPr>
        <p:spPr>
          <a:xfrm>
            <a:off x="456800" y="1858663"/>
            <a:ext cx="10896600" cy="392131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00" y="1876208"/>
            <a:ext cx="10896600" cy="3903765"/>
          </a:xfrm>
          <a:prstGeom prst="rect">
            <a:avLst/>
          </a:prstGeom>
        </p:spPr>
      </p:pic>
      <p:sp>
        <p:nvSpPr>
          <p:cNvPr id="3" name="TextBox 2"/>
          <p:cNvSpPr txBox="1"/>
          <p:nvPr/>
        </p:nvSpPr>
        <p:spPr>
          <a:xfrm>
            <a:off x="456800" y="5779973"/>
            <a:ext cx="10896600" cy="3046988"/>
          </a:xfrm>
          <a:prstGeom prst="rect">
            <a:avLst/>
          </a:prstGeom>
          <a:noFill/>
        </p:spPr>
        <p:txBody>
          <a:bodyPr wrap="square" rtlCol="0">
            <a:spAutoFit/>
          </a:bodyPr>
          <a:lstStyle/>
          <a:p>
            <a:r>
              <a:rPr lang="en-US" sz="1600" b="1" i="1" u="sng" kern="0" dirty="0">
                <a:solidFill>
                  <a:schemeClr val="accent2"/>
                </a:solidFill>
              </a:rPr>
              <a:t>Interpretation:</a:t>
            </a:r>
          </a:p>
          <a:p>
            <a:r>
              <a:rPr lang="en-US" sz="1600" b="1" i="1" kern="0" dirty="0">
                <a:solidFill>
                  <a:prstClr val="black"/>
                </a:solidFill>
              </a:rPr>
              <a:t>Since p-value is less than 0.05, we reject null hypothesis. Hence, we can conclude that impact of </a:t>
            </a:r>
            <a:r>
              <a:rPr lang="en-US" sz="1600" b="1" i="1" kern="0" dirty="0" smtClean="0">
                <a:solidFill>
                  <a:prstClr val="black"/>
                </a:solidFill>
              </a:rPr>
              <a:t>“% Unplanned Leaves on given day” </a:t>
            </a:r>
            <a:r>
              <a:rPr lang="en-US" sz="1600" b="1" i="1" kern="0" dirty="0">
                <a:solidFill>
                  <a:prstClr val="black"/>
                </a:solidFill>
              </a:rPr>
              <a:t>on Avg. CSAT score is statistically significant.</a:t>
            </a:r>
          </a:p>
          <a:p>
            <a:endParaRPr lang="en-IN" sz="1600" b="1" i="1"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Tree>
    <p:extLst>
      <p:ext uri="{BB962C8B-B14F-4D97-AF65-F5344CB8AC3E}">
        <p14:creationId xmlns:p14="http://schemas.microsoft.com/office/powerpoint/2010/main" val="2475024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81</a:t>
            </a:fld>
            <a:endParaRPr>
              <a:solidFill>
                <a:srgbClr val="FFFFFF"/>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3" name="Title 1"/>
          <p:cNvSpPr>
            <a:spLocks noGrp="1"/>
          </p:cNvSpPr>
          <p:nvPr>
            <p:ph type="title"/>
          </p:nvPr>
        </p:nvSpPr>
        <p:spPr>
          <a:xfrm>
            <a:off x="559233" y="418128"/>
            <a:ext cx="10972800" cy="703943"/>
          </a:xfrm>
        </p:spPr>
        <p:txBody>
          <a:bodyPr anchor="ctr"/>
          <a:lstStyle/>
          <a:p>
            <a:pPr algn="l"/>
            <a:r>
              <a:rPr lang="en-US" dirty="0" smtClean="0"/>
              <a:t>SUMMARY TABLE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56962455"/>
              </p:ext>
            </p:extLst>
          </p:nvPr>
        </p:nvGraphicFramePr>
        <p:xfrm>
          <a:off x="138138" y="1938670"/>
          <a:ext cx="11909586" cy="3863382"/>
        </p:xfrm>
        <a:graphic>
          <a:graphicData uri="http://schemas.openxmlformats.org/drawingml/2006/table">
            <a:tbl>
              <a:tblPr/>
              <a:tblGrid>
                <a:gridCol w="986263">
                  <a:extLst>
                    <a:ext uri="{9D8B030D-6E8A-4147-A177-3AD203B41FA5}">
                      <a16:colId xmlns="" xmlns:a16="http://schemas.microsoft.com/office/drawing/2014/main" val="20000"/>
                    </a:ext>
                  </a:extLst>
                </a:gridCol>
                <a:gridCol w="2646954">
                  <a:extLst>
                    <a:ext uri="{9D8B030D-6E8A-4147-A177-3AD203B41FA5}">
                      <a16:colId xmlns="" xmlns:a16="http://schemas.microsoft.com/office/drawing/2014/main" val="20001"/>
                    </a:ext>
                  </a:extLst>
                </a:gridCol>
                <a:gridCol w="1316736">
                  <a:extLst>
                    <a:ext uri="{9D8B030D-6E8A-4147-A177-3AD203B41FA5}">
                      <a16:colId xmlns="" xmlns:a16="http://schemas.microsoft.com/office/drawing/2014/main" val="20002"/>
                    </a:ext>
                  </a:extLst>
                </a:gridCol>
                <a:gridCol w="1786407">
                  <a:extLst>
                    <a:ext uri="{9D8B030D-6E8A-4147-A177-3AD203B41FA5}">
                      <a16:colId xmlns="" xmlns:a16="http://schemas.microsoft.com/office/drawing/2014/main" val="20003"/>
                    </a:ext>
                  </a:extLst>
                </a:gridCol>
                <a:gridCol w="1079307">
                  <a:extLst>
                    <a:ext uri="{9D8B030D-6E8A-4147-A177-3AD203B41FA5}">
                      <a16:colId xmlns="" xmlns:a16="http://schemas.microsoft.com/office/drawing/2014/main" val="20004"/>
                    </a:ext>
                  </a:extLst>
                </a:gridCol>
                <a:gridCol w="1656177">
                  <a:extLst>
                    <a:ext uri="{9D8B030D-6E8A-4147-A177-3AD203B41FA5}">
                      <a16:colId xmlns="" xmlns:a16="http://schemas.microsoft.com/office/drawing/2014/main" val="20005"/>
                    </a:ext>
                  </a:extLst>
                </a:gridCol>
                <a:gridCol w="2437742">
                  <a:extLst>
                    <a:ext uri="{9D8B030D-6E8A-4147-A177-3AD203B41FA5}">
                      <a16:colId xmlns="" xmlns:a16="http://schemas.microsoft.com/office/drawing/2014/main" val="20006"/>
                    </a:ext>
                  </a:extLst>
                </a:gridCol>
              </a:tblGrid>
              <a:tr h="906392">
                <a:tc>
                  <a:txBody>
                    <a:bodyPr/>
                    <a:lstStyle/>
                    <a:p>
                      <a:pPr algn="ctr" fontAlgn="ctr"/>
                      <a:r>
                        <a:rPr lang="en-US" sz="1600" b="1" i="0" u="none" strike="noStrike" dirty="0">
                          <a:solidFill>
                            <a:schemeClr val="tx1"/>
                          </a:solidFill>
                          <a:effectLst/>
                          <a:latin typeface="Calibri" panose="020F0502020204030204" pitchFamily="34" charset="0"/>
                        </a:rPr>
                        <a:t>Y </a:t>
                      </a:r>
                      <a:r>
                        <a:rPr lang="en-US" sz="1600" b="1" i="0" u="none" strike="noStrike" dirty="0" smtClean="0">
                          <a:solidFill>
                            <a:schemeClr val="tx1"/>
                          </a:solidFill>
                          <a:effectLst/>
                          <a:latin typeface="Calibri" panose="020F0502020204030204" pitchFamily="34" charset="0"/>
                        </a:rPr>
                        <a:t>(PROBLEM) </a:t>
                      </a:r>
                      <a:endParaRPr lang="en-US" sz="1600" b="1" i="0" u="none" strike="noStrike" dirty="0">
                        <a:solidFill>
                          <a:schemeClr val="tx1"/>
                        </a:solidFill>
                        <a:effectLst/>
                        <a:latin typeface="Calibri" panose="020F0502020204030204" pitchFamily="34" charset="0"/>
                      </a:endParaRP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X </a:t>
                      </a:r>
                      <a:endParaRPr lang="en-US" sz="1600" b="1" i="0" u="none" strike="noStrike" dirty="0" smtClean="0">
                        <a:solidFill>
                          <a:schemeClr val="tx1"/>
                        </a:solidFill>
                        <a:effectLst/>
                        <a:latin typeface="Calibri" panose="020F0502020204030204" pitchFamily="34" charset="0"/>
                      </a:endParaRPr>
                    </a:p>
                    <a:p>
                      <a:pPr algn="ctr" fontAlgn="ctr"/>
                      <a:r>
                        <a:rPr lang="en-US" sz="1600" b="1" i="0" u="none" strike="noStrike" dirty="0" smtClean="0">
                          <a:solidFill>
                            <a:schemeClr val="tx1"/>
                          </a:solidFill>
                          <a:effectLst/>
                          <a:latin typeface="Calibri" panose="020F0502020204030204" pitchFamily="34" charset="0"/>
                        </a:rPr>
                        <a:t>(CAUSES)</a:t>
                      </a:r>
                      <a:endParaRPr lang="en-US" sz="1600" b="1" i="0" u="none" strike="noStrike" dirty="0">
                        <a:solidFill>
                          <a:schemeClr val="tx1"/>
                        </a:solidFill>
                        <a:effectLst/>
                        <a:latin typeface="Calibri" panose="020F0502020204030204" pitchFamily="34" charset="0"/>
                      </a:endParaRP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DESCRIPTIVE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INFERENTIAL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EXPPECTED P-VALUE</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POST HOC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SIGNIFICANT </a:t>
                      </a:r>
                      <a:r>
                        <a:rPr lang="en-US" sz="1600" b="1" i="0" u="none" strike="noStrike" dirty="0" smtClean="0">
                          <a:solidFill>
                            <a:schemeClr val="tx1"/>
                          </a:solidFill>
                          <a:effectLst/>
                          <a:latin typeface="Calibri" panose="020F0502020204030204" pitchFamily="34" charset="0"/>
                        </a:rPr>
                        <a:t>SUBCAUSE </a:t>
                      </a:r>
                      <a:r>
                        <a:rPr lang="en-US" sz="1600" b="1" i="0" u="none" strike="noStrike" dirty="0">
                          <a:solidFill>
                            <a:schemeClr val="tx1"/>
                          </a:solidFill>
                          <a:effectLst/>
                          <a:latin typeface="Calibri" panose="020F0502020204030204" pitchFamily="34" charset="0"/>
                        </a:rPr>
                        <a:t>(OBSERVED &gt;EXPECTED)</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 xmlns:a16="http://schemas.microsoft.com/office/drawing/2014/main" val="10000"/>
                  </a:ext>
                </a:extLst>
              </a:tr>
              <a:tr h="707923">
                <a:tc>
                  <a:txBody>
                    <a:bodyPr/>
                    <a:lstStyle/>
                    <a:p>
                      <a:pPr algn="ctr" fontAlgn="ctr"/>
                      <a:r>
                        <a:rPr lang="en-US" sz="1600" b="0" i="0" u="none" strike="noStrike" dirty="0">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 OF  REWORK INCIDENCES IN GIVEN DAY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0.582</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NOT APPLICABLE</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78426">
                <a:tc>
                  <a:txBody>
                    <a:bodyPr/>
                    <a:lstStyle/>
                    <a:p>
                      <a:pPr algn="ctr" fontAlgn="ctr"/>
                      <a:r>
                        <a:rPr lang="en-US" sz="1600" b="0" i="0" u="none" strike="noStrike">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HANDLING MULTIPLE TASK</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0.007</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3 &amp; MORE</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722671">
                <a:tc>
                  <a:txBody>
                    <a:bodyPr/>
                    <a:lstStyle/>
                    <a:p>
                      <a:pPr algn="ctr" fontAlgn="ctr"/>
                      <a:r>
                        <a:rPr lang="en-US" sz="1600" b="0" i="0" u="none" strike="noStrike">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UNSCHEDULED MEETING ON GIVEN DAY</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0.796</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NOT APPLICABLE</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847970">
                <a:tc>
                  <a:txBody>
                    <a:bodyPr/>
                    <a:lstStyle/>
                    <a:p>
                      <a:pPr algn="ctr" fontAlgn="ctr"/>
                      <a:r>
                        <a:rPr lang="en-US" sz="1600" b="0" i="0" u="none" strike="noStrike">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 UNPLANNED LEAVES ON GIVEN DAY</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0.01</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GOODNESS OF FIT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YES</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2" name="Rectangle 1"/>
          <p:cNvSpPr/>
          <p:nvPr/>
        </p:nvSpPr>
        <p:spPr>
          <a:xfrm>
            <a:off x="436156" y="1349085"/>
            <a:ext cx="5386924" cy="507831"/>
          </a:xfrm>
          <a:prstGeom prst="rect">
            <a:avLst/>
          </a:prstGeom>
        </p:spPr>
        <p:txBody>
          <a:bodyPr wrap="none">
            <a:spAutoFit/>
          </a:bodyPr>
          <a:lstStyle/>
          <a:p>
            <a:pPr>
              <a:lnSpc>
                <a:spcPct val="150000"/>
              </a:lnSpc>
              <a:buClr>
                <a:srgbClr val="007BB9"/>
              </a:buClr>
            </a:pPr>
            <a:r>
              <a:rPr lang="en-US" b="1" dirty="0">
                <a:solidFill>
                  <a:srgbClr val="007BB9"/>
                </a:solidFill>
              </a:rPr>
              <a:t>Statistical Tools Selection and expected results</a:t>
            </a:r>
            <a:endParaRPr lang="en-US" b="1" kern="0" dirty="0">
              <a:solidFill>
                <a:srgbClr val="007BB9"/>
              </a:solidFill>
            </a:endParaRPr>
          </a:p>
        </p:txBody>
      </p:sp>
    </p:spTree>
    <p:extLst>
      <p:ext uri="{BB962C8B-B14F-4D97-AF65-F5344CB8AC3E}">
        <p14:creationId xmlns:p14="http://schemas.microsoft.com/office/powerpoint/2010/main" val="1411184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82</a:t>
            </a:fld>
            <a:endParaRPr>
              <a:solidFill>
                <a:srgbClr val="FFFFFF"/>
              </a:solidFill>
            </a:endParaRPr>
          </a:p>
        </p:txBody>
      </p:sp>
      <p:sp>
        <p:nvSpPr>
          <p:cNvPr id="99" name="Title 3"/>
          <p:cNvSpPr txBox="1">
            <a:spLocks/>
          </p:cNvSpPr>
          <p:nvPr/>
        </p:nvSpPr>
        <p:spPr>
          <a:xfrm>
            <a:off x="1609969" y="2368999"/>
            <a:ext cx="8878702" cy="15709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IMPROVE PHASE</a:t>
            </a:r>
            <a:endParaRPr lang="en-US" sz="60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2023039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83</a:t>
            </a:fld>
            <a:endParaRPr>
              <a:solidFill>
                <a:srgbClr val="FFFFFF"/>
              </a:solidFill>
            </a:endParaRPr>
          </a:p>
        </p:txBody>
      </p:sp>
      <p:sp>
        <p:nvSpPr>
          <p:cNvPr id="99" name="Title 3"/>
          <p:cNvSpPr txBox="1">
            <a:spLocks/>
          </p:cNvSpPr>
          <p:nvPr/>
        </p:nvSpPr>
        <p:spPr>
          <a:xfrm>
            <a:off x="1273780"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Brainstorming</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ext uri="{D42A27DB-BD31-4B8C-83A1-F6EECF244321}">
                <p14:modId xmlns:p14="http://schemas.microsoft.com/office/powerpoint/2010/main" val="1545781716"/>
              </p:ext>
            </p:extLst>
          </p:nvPr>
        </p:nvGraphicFramePr>
        <p:xfrm>
          <a:off x="355759" y="1114878"/>
          <a:ext cx="11387143" cy="5081423"/>
        </p:xfrm>
        <a:graphic>
          <a:graphicData uri="http://schemas.openxmlformats.org/drawingml/2006/table">
            <a:tbl>
              <a:tblPr/>
              <a:tblGrid>
                <a:gridCol w="586317">
                  <a:extLst>
                    <a:ext uri="{9D8B030D-6E8A-4147-A177-3AD203B41FA5}">
                      <a16:colId xmlns="" xmlns:a16="http://schemas.microsoft.com/office/drawing/2014/main" val="20000"/>
                    </a:ext>
                  </a:extLst>
                </a:gridCol>
                <a:gridCol w="1918855">
                  <a:extLst>
                    <a:ext uri="{9D8B030D-6E8A-4147-A177-3AD203B41FA5}">
                      <a16:colId xmlns="" xmlns:a16="http://schemas.microsoft.com/office/drawing/2014/main" val="20001"/>
                    </a:ext>
                  </a:extLst>
                </a:gridCol>
                <a:gridCol w="2782545">
                  <a:extLst>
                    <a:ext uri="{9D8B030D-6E8A-4147-A177-3AD203B41FA5}">
                      <a16:colId xmlns="" xmlns:a16="http://schemas.microsoft.com/office/drawing/2014/main" val="20002"/>
                    </a:ext>
                  </a:extLst>
                </a:gridCol>
                <a:gridCol w="1656009">
                  <a:extLst>
                    <a:ext uri="{9D8B030D-6E8A-4147-A177-3AD203B41FA5}">
                      <a16:colId xmlns="" xmlns:a16="http://schemas.microsoft.com/office/drawing/2014/main" val="20003"/>
                    </a:ext>
                  </a:extLst>
                </a:gridCol>
                <a:gridCol w="2028826">
                  <a:extLst>
                    <a:ext uri="{9D8B030D-6E8A-4147-A177-3AD203B41FA5}">
                      <a16:colId xmlns="" xmlns:a16="http://schemas.microsoft.com/office/drawing/2014/main" val="20004"/>
                    </a:ext>
                  </a:extLst>
                </a:gridCol>
                <a:gridCol w="2414591">
                  <a:extLst>
                    <a:ext uri="{9D8B030D-6E8A-4147-A177-3AD203B41FA5}">
                      <a16:colId xmlns="" xmlns:a16="http://schemas.microsoft.com/office/drawing/2014/main" val="20005"/>
                    </a:ext>
                  </a:extLst>
                </a:gridCol>
              </a:tblGrid>
              <a:tr h="457243">
                <a:tc>
                  <a:txBody>
                    <a:bodyPr/>
                    <a:lstStyle/>
                    <a:p>
                      <a:pPr algn="ctr" rtl="0" fontAlgn="ctr"/>
                      <a:r>
                        <a:rPr lang="en-US" sz="1400" b="1" i="0" u="none" strike="noStrike" dirty="0">
                          <a:solidFill>
                            <a:srgbClr val="FFFFFF"/>
                          </a:solidFill>
                          <a:effectLst/>
                          <a:latin typeface="Calibri" panose="020F0502020204030204" pitchFamily="34" charset="0"/>
                        </a:rPr>
                        <a:t>SR. NO</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Significant X’s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1</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2</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3</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4</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 xmlns:a16="http://schemas.microsoft.com/office/drawing/2014/main" val="10000"/>
                  </a:ext>
                </a:extLst>
              </a:tr>
              <a:tr h="1474977">
                <a:tc>
                  <a:txBody>
                    <a:bodyPr/>
                    <a:lstStyle/>
                    <a:p>
                      <a:pPr algn="ctr" rtl="0" fontAlgn="ctr"/>
                      <a:r>
                        <a:rPr lang="en-US" sz="1600" b="1" i="0" u="none" strike="noStrike" dirty="0">
                          <a:solidFill>
                            <a:srgbClr val="000000"/>
                          </a:solidFill>
                          <a:effectLst/>
                          <a:latin typeface="Calibri" panose="020F0502020204030204" pitchFamily="34" charset="0"/>
                        </a:rPr>
                        <a:t>1</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 Type of task complexity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Calibri" panose="020F0502020204030204" pitchFamily="34" charset="0"/>
                        </a:rPr>
                        <a:t>Analyze </a:t>
                      </a:r>
                      <a:r>
                        <a:rPr lang="en-US" sz="1600" b="1" i="0" u="none" strike="noStrike" dirty="0">
                          <a:solidFill>
                            <a:srgbClr val="000000"/>
                          </a:solidFill>
                          <a:effectLst/>
                          <a:latin typeface="Calibri" panose="020F0502020204030204" pitchFamily="34" charset="0"/>
                        </a:rPr>
                        <a:t>past 3 months task distribution and increase high complex task distribution to experienced members by 20-30% over next3 weeks.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654956">
                <a:tc>
                  <a:txBody>
                    <a:bodyPr/>
                    <a:lstStyle/>
                    <a:p>
                      <a:pPr algn="ctr" rtl="0" fontAlgn="ctr"/>
                      <a:r>
                        <a:rPr lang="en-US" sz="1600" b="1" i="0" u="none" strike="noStrike">
                          <a:solidFill>
                            <a:srgbClr val="000000"/>
                          </a:solidFill>
                          <a:effectLst/>
                          <a:latin typeface="Calibri" panose="020F0502020204030204" pitchFamily="34" charset="0"/>
                        </a:rPr>
                        <a:t>2</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 Employee Experience /Tenure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Arrange a meeting with mid experienced staff and discuss their challenges and best practices with them and incorporate adequate best practices.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Calibri" panose="020F0502020204030204" pitchFamily="34" charset="0"/>
                        </a:rPr>
                        <a:t>Arrange </a:t>
                      </a:r>
                      <a:r>
                        <a:rPr lang="en-US" sz="1600" b="1" i="0" u="none" strike="noStrike" dirty="0">
                          <a:solidFill>
                            <a:srgbClr val="000000"/>
                          </a:solidFill>
                          <a:effectLst/>
                          <a:latin typeface="Calibri" panose="020F0502020204030204" pitchFamily="34" charset="0"/>
                        </a:rPr>
                        <a:t>refresh training sessions for mid experienced professionals.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Develop and improvement plan for consistent low performers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Calibri" panose="020F0502020204030204" pitchFamily="34" charset="0"/>
                        </a:rPr>
                        <a:t>Standardize </a:t>
                      </a:r>
                      <a:r>
                        <a:rPr lang="en-US" sz="1600" b="1" i="0" u="none" strike="noStrike" dirty="0">
                          <a:solidFill>
                            <a:srgbClr val="000000"/>
                          </a:solidFill>
                          <a:effectLst/>
                          <a:latin typeface="Calibri" panose="020F0502020204030204" pitchFamily="34" charset="0"/>
                        </a:rPr>
                        <a:t>technicians / engineers performance with frequent online tests every week that ensure employee know details of the process and error patterns. And map their performance with appraisals.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94995">
                <a:tc>
                  <a:txBody>
                    <a:bodyPr/>
                    <a:lstStyle/>
                    <a:p>
                      <a:pPr algn="ctr" rtl="0" fontAlgn="ctr"/>
                      <a:r>
                        <a:rPr lang="en-US" sz="1600" b="1" i="0" u="none" strike="noStrike">
                          <a:solidFill>
                            <a:srgbClr val="000000"/>
                          </a:solidFill>
                          <a:effectLst/>
                          <a:latin typeface="Calibri" panose="020F0502020204030204" pitchFamily="34" charset="0"/>
                        </a:rPr>
                        <a:t>3</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Query Holding time (IN SEC)</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Manage the calls in proper way.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5041450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84</a:t>
            </a:fld>
            <a:endParaRPr>
              <a:solidFill>
                <a:srgbClr val="FFFFFF"/>
              </a:solidFill>
            </a:endParaRPr>
          </a:p>
        </p:txBody>
      </p:sp>
      <p:sp>
        <p:nvSpPr>
          <p:cNvPr id="99" name="Title 3"/>
          <p:cNvSpPr txBox="1">
            <a:spLocks/>
          </p:cNvSpPr>
          <p:nvPr/>
        </p:nvSpPr>
        <p:spPr>
          <a:xfrm>
            <a:off x="1018239"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Brainstorming- Continued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2" name="Table 1"/>
          <p:cNvGraphicFramePr>
            <a:graphicFrameLocks noGrp="1"/>
          </p:cNvGraphicFramePr>
          <p:nvPr>
            <p:extLst>
              <p:ext uri="{D42A27DB-BD31-4B8C-83A1-F6EECF244321}">
                <p14:modId xmlns:p14="http://schemas.microsoft.com/office/powerpoint/2010/main" val="2251625839"/>
              </p:ext>
            </p:extLst>
          </p:nvPr>
        </p:nvGraphicFramePr>
        <p:xfrm>
          <a:off x="466724" y="1271589"/>
          <a:ext cx="11363325" cy="4700587"/>
        </p:xfrm>
        <a:graphic>
          <a:graphicData uri="http://schemas.openxmlformats.org/drawingml/2006/table">
            <a:tbl>
              <a:tblPr/>
              <a:tblGrid>
                <a:gridCol w="782522">
                  <a:extLst>
                    <a:ext uri="{9D8B030D-6E8A-4147-A177-3AD203B41FA5}">
                      <a16:colId xmlns="" xmlns:a16="http://schemas.microsoft.com/office/drawing/2014/main" val="20000"/>
                    </a:ext>
                  </a:extLst>
                </a:gridCol>
                <a:gridCol w="1878054">
                  <a:extLst>
                    <a:ext uri="{9D8B030D-6E8A-4147-A177-3AD203B41FA5}">
                      <a16:colId xmlns="" xmlns:a16="http://schemas.microsoft.com/office/drawing/2014/main" val="20001"/>
                    </a:ext>
                  </a:extLst>
                </a:gridCol>
                <a:gridCol w="3007821">
                  <a:extLst>
                    <a:ext uri="{9D8B030D-6E8A-4147-A177-3AD203B41FA5}">
                      <a16:colId xmlns="" xmlns:a16="http://schemas.microsoft.com/office/drawing/2014/main" val="20002"/>
                    </a:ext>
                  </a:extLst>
                </a:gridCol>
                <a:gridCol w="2376913">
                  <a:extLst>
                    <a:ext uri="{9D8B030D-6E8A-4147-A177-3AD203B41FA5}">
                      <a16:colId xmlns="" xmlns:a16="http://schemas.microsoft.com/office/drawing/2014/main" val="20003"/>
                    </a:ext>
                  </a:extLst>
                </a:gridCol>
                <a:gridCol w="1746003">
                  <a:extLst>
                    <a:ext uri="{9D8B030D-6E8A-4147-A177-3AD203B41FA5}">
                      <a16:colId xmlns="" xmlns:a16="http://schemas.microsoft.com/office/drawing/2014/main" val="20004"/>
                    </a:ext>
                  </a:extLst>
                </a:gridCol>
                <a:gridCol w="1572012">
                  <a:extLst>
                    <a:ext uri="{9D8B030D-6E8A-4147-A177-3AD203B41FA5}">
                      <a16:colId xmlns="" xmlns:a16="http://schemas.microsoft.com/office/drawing/2014/main" val="20005"/>
                    </a:ext>
                  </a:extLst>
                </a:gridCol>
              </a:tblGrid>
              <a:tr h="440237">
                <a:tc>
                  <a:txBody>
                    <a:bodyPr/>
                    <a:lstStyle/>
                    <a:p>
                      <a:pPr algn="ctr" rtl="0" fontAlgn="ctr"/>
                      <a:r>
                        <a:rPr lang="en-US" sz="1600" b="1" i="0" u="none" strike="noStrike" dirty="0">
                          <a:solidFill>
                            <a:srgbClr val="FFFFFF"/>
                          </a:solidFill>
                          <a:effectLst/>
                          <a:latin typeface="Calibri" panose="020F0502020204030204" pitchFamily="34" charset="0"/>
                        </a:rPr>
                        <a:t>SR. NO</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Significant X’s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1</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2</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3</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4</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 xmlns:a16="http://schemas.microsoft.com/office/drawing/2014/main" val="10000"/>
                  </a:ext>
                </a:extLst>
              </a:tr>
              <a:tr h="852070">
                <a:tc>
                  <a:txBody>
                    <a:bodyPr/>
                    <a:lstStyle/>
                    <a:p>
                      <a:pPr algn="ctr" rtl="0" fontAlgn="ctr"/>
                      <a:r>
                        <a:rPr lang="en-US" sz="1400" b="1" i="0" u="none" strike="noStrike" dirty="0">
                          <a:solidFill>
                            <a:srgbClr val="000000"/>
                          </a:solidFill>
                          <a:effectLst/>
                          <a:latin typeface="Calibri" panose="020F0502020204030204" pitchFamily="34" charset="0"/>
                        </a:rPr>
                        <a:t>4</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Query Handling time (IN HRS)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Get Proper understanding of whole the process.it helps to reduce the query handling time.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556210">
                <a:tc>
                  <a:txBody>
                    <a:bodyPr/>
                    <a:lstStyle/>
                    <a:p>
                      <a:pPr algn="ctr" rtl="0" fontAlgn="ctr"/>
                      <a:r>
                        <a:rPr lang="en-US" sz="1400" b="1" i="0" u="none" strike="noStrike">
                          <a:solidFill>
                            <a:srgbClr val="000000"/>
                          </a:solidFill>
                          <a:effectLst/>
                          <a:latin typeface="Calibri" panose="020F0502020204030204" pitchFamily="34" charset="0"/>
                        </a:rPr>
                        <a:t>5</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Handling Multiple Task</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Conduct </a:t>
                      </a:r>
                      <a:r>
                        <a:rPr lang="en-US" sz="1400" b="1" i="0" u="none" strike="noStrike" dirty="0">
                          <a:solidFill>
                            <a:srgbClr val="000000"/>
                          </a:solidFill>
                          <a:effectLst/>
                          <a:latin typeface="Calibri" panose="020F0502020204030204" pitchFamily="34" charset="0"/>
                        </a:rPr>
                        <a:t>a task handling assessment for next 3-4 days with few case staff from </a:t>
                      </a:r>
                      <a:r>
                        <a:rPr lang="en-US" sz="1400" b="1" i="0" u="none" strike="noStrike" dirty="0" smtClean="0">
                          <a:solidFill>
                            <a:srgbClr val="000000"/>
                          </a:solidFill>
                          <a:effectLst/>
                          <a:latin typeface="Calibri" panose="020F0502020204030204" pitchFamily="34" charset="0"/>
                        </a:rPr>
                        <a:t>exp /</a:t>
                      </a:r>
                      <a:r>
                        <a:rPr lang="en-US" sz="1400" b="1" i="0" u="none" strike="noStrike" dirty="0">
                          <a:solidFill>
                            <a:srgbClr val="000000"/>
                          </a:solidFill>
                          <a:effectLst/>
                          <a:latin typeface="Calibri" panose="020F0502020204030204" pitchFamily="34" charset="0"/>
                        </a:rPr>
                        <a:t>mid exp</a:t>
                      </a:r>
                      <a:r>
                        <a:rPr lang="en-US" sz="1400" b="1" i="0" u="none" strike="noStrike" dirty="0" smtClean="0">
                          <a:solidFill>
                            <a:srgbClr val="000000"/>
                          </a:solidFill>
                          <a:effectLst/>
                          <a:latin typeface="Calibri" panose="020F0502020204030204" pitchFamily="34" charset="0"/>
                        </a:rPr>
                        <a:t>/ freshers </a:t>
                      </a:r>
                      <a:r>
                        <a:rPr lang="en-US" sz="1400" b="1" i="0" u="none" strike="noStrike" dirty="0">
                          <a:solidFill>
                            <a:srgbClr val="000000"/>
                          </a:solidFill>
                          <a:effectLst/>
                          <a:latin typeface="Calibri" panose="020F0502020204030204" pitchFamily="34" charset="0"/>
                        </a:rPr>
                        <a:t>and understand time consumption patterns across volume driven (actual tasks), trigger driven(meetings driven) and % time consumptions on work on total time spent in office.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Ensure </a:t>
                      </a:r>
                      <a:r>
                        <a:rPr lang="en-US" sz="1400" b="1" i="0" u="none" strike="noStrike" dirty="0">
                          <a:solidFill>
                            <a:srgbClr val="000000"/>
                          </a:solidFill>
                          <a:effectLst/>
                          <a:latin typeface="Calibri" panose="020F0502020204030204" pitchFamily="34" charset="0"/>
                        </a:rPr>
                        <a:t>task switching reduces by 20-30% at </a:t>
                      </a:r>
                      <a:r>
                        <a:rPr lang="en-US" sz="1400" b="1" i="0" u="none" strike="noStrike" dirty="0" smtClean="0">
                          <a:solidFill>
                            <a:srgbClr val="000000"/>
                          </a:solidFill>
                          <a:effectLst/>
                          <a:latin typeface="Calibri" panose="020F0502020204030204" pitchFamily="34" charset="0"/>
                        </a:rPr>
                        <a:t>fresher's </a:t>
                      </a:r>
                      <a:r>
                        <a:rPr lang="en-US" sz="1400" b="1" i="0" u="none" strike="noStrike" dirty="0">
                          <a:solidFill>
                            <a:srgbClr val="000000"/>
                          </a:solidFill>
                          <a:effectLst/>
                          <a:latin typeface="Calibri" panose="020F0502020204030204" pitchFamily="34" charset="0"/>
                        </a:rPr>
                        <a:t>level by ensuring minimal task switching for </a:t>
                      </a:r>
                      <a:r>
                        <a:rPr lang="en-US" sz="1400" b="1" i="0" u="none" strike="noStrike" dirty="0" smtClean="0">
                          <a:solidFill>
                            <a:srgbClr val="000000"/>
                          </a:solidFill>
                          <a:effectLst/>
                          <a:latin typeface="Calibri" panose="020F0502020204030204" pitchFamily="34" charset="0"/>
                        </a:rPr>
                        <a:t>fresher's </a:t>
                      </a:r>
                      <a:r>
                        <a:rPr lang="en-US" sz="1400" b="1" i="0" u="none" strike="noStrike" dirty="0">
                          <a:solidFill>
                            <a:srgbClr val="000000"/>
                          </a:solidFill>
                          <a:effectLst/>
                          <a:latin typeface="Calibri" panose="020F0502020204030204" pitchFamily="34" charset="0"/>
                        </a:rPr>
                        <a:t>as low as 1 task a day.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52070">
                <a:tc>
                  <a:txBody>
                    <a:bodyPr/>
                    <a:lstStyle/>
                    <a:p>
                      <a:pPr algn="ctr" rtl="0" fontAlgn="ctr"/>
                      <a:r>
                        <a:rPr lang="en-US" sz="1400" b="1" i="0" u="none" strike="noStrike">
                          <a:solidFill>
                            <a:srgbClr val="000000"/>
                          </a:solidFill>
                          <a:effectLst/>
                          <a:latin typeface="Calibri" panose="020F0502020204030204" pitchFamily="34" charset="0"/>
                        </a:rPr>
                        <a:t>6</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 Unplanned Leaves On Given Day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Analyze </a:t>
                      </a:r>
                      <a:r>
                        <a:rPr lang="en-US" sz="1400" b="1" i="0" u="none" strike="noStrike" dirty="0">
                          <a:solidFill>
                            <a:srgbClr val="000000"/>
                          </a:solidFill>
                          <a:effectLst/>
                          <a:latin typeface="Calibri" panose="020F0502020204030204" pitchFamily="34" charset="0"/>
                        </a:rPr>
                        <a:t>unplanned leaves pattern restructure appraisal policy with negative points on unplanned leaves.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Encourage </a:t>
                      </a:r>
                      <a:r>
                        <a:rPr lang="en-US" sz="1400" b="1" i="0" u="none" strike="noStrike" dirty="0">
                          <a:solidFill>
                            <a:srgbClr val="000000"/>
                          </a:solidFill>
                          <a:effectLst/>
                          <a:latin typeface="Calibri" panose="020F0502020204030204" pitchFamily="34" charset="0"/>
                        </a:rPr>
                        <a:t>team planned leaves before time.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437545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85</a:t>
            </a:fld>
            <a:endParaRPr>
              <a:solidFill>
                <a:srgbClr val="FFFFFF"/>
              </a:solidFill>
            </a:endParaRPr>
          </a:p>
        </p:txBody>
      </p:sp>
      <p:sp>
        <p:nvSpPr>
          <p:cNvPr id="99" name="Title 3"/>
          <p:cNvSpPr txBox="1">
            <a:spLocks/>
          </p:cNvSpPr>
          <p:nvPr/>
        </p:nvSpPr>
        <p:spPr>
          <a:xfrm>
            <a:off x="1273780" y="-134112"/>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Refining</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2" name="Table 1"/>
          <p:cNvGraphicFramePr>
            <a:graphicFrameLocks noGrp="1"/>
          </p:cNvGraphicFramePr>
          <p:nvPr>
            <p:extLst>
              <p:ext uri="{D42A27DB-BD31-4B8C-83A1-F6EECF244321}">
                <p14:modId xmlns:p14="http://schemas.microsoft.com/office/powerpoint/2010/main" val="3736372829"/>
              </p:ext>
            </p:extLst>
          </p:nvPr>
        </p:nvGraphicFramePr>
        <p:xfrm>
          <a:off x="195262" y="757238"/>
          <a:ext cx="11849101" cy="5543551"/>
        </p:xfrm>
        <a:graphic>
          <a:graphicData uri="http://schemas.openxmlformats.org/drawingml/2006/table">
            <a:tbl>
              <a:tblPr/>
              <a:tblGrid>
                <a:gridCol w="1690688">
                  <a:extLst>
                    <a:ext uri="{9D8B030D-6E8A-4147-A177-3AD203B41FA5}">
                      <a16:colId xmlns="" xmlns:a16="http://schemas.microsoft.com/office/drawing/2014/main" val="20000"/>
                    </a:ext>
                  </a:extLst>
                </a:gridCol>
                <a:gridCol w="6243638">
                  <a:extLst>
                    <a:ext uri="{9D8B030D-6E8A-4147-A177-3AD203B41FA5}">
                      <a16:colId xmlns="" xmlns:a16="http://schemas.microsoft.com/office/drawing/2014/main" val="20001"/>
                    </a:ext>
                  </a:extLst>
                </a:gridCol>
                <a:gridCol w="800100">
                  <a:extLst>
                    <a:ext uri="{9D8B030D-6E8A-4147-A177-3AD203B41FA5}">
                      <a16:colId xmlns="" xmlns:a16="http://schemas.microsoft.com/office/drawing/2014/main" val="20002"/>
                    </a:ext>
                  </a:extLst>
                </a:gridCol>
                <a:gridCol w="557212">
                  <a:extLst>
                    <a:ext uri="{9D8B030D-6E8A-4147-A177-3AD203B41FA5}">
                      <a16:colId xmlns="" xmlns:a16="http://schemas.microsoft.com/office/drawing/2014/main" val="20003"/>
                    </a:ext>
                  </a:extLst>
                </a:gridCol>
                <a:gridCol w="842963">
                  <a:extLst>
                    <a:ext uri="{9D8B030D-6E8A-4147-A177-3AD203B41FA5}">
                      <a16:colId xmlns="" xmlns:a16="http://schemas.microsoft.com/office/drawing/2014/main" val="20004"/>
                    </a:ext>
                  </a:extLst>
                </a:gridCol>
                <a:gridCol w="857253">
                  <a:extLst>
                    <a:ext uri="{9D8B030D-6E8A-4147-A177-3AD203B41FA5}">
                      <a16:colId xmlns="" xmlns:a16="http://schemas.microsoft.com/office/drawing/2014/main" val="20005"/>
                    </a:ext>
                  </a:extLst>
                </a:gridCol>
                <a:gridCol w="857247">
                  <a:extLst>
                    <a:ext uri="{9D8B030D-6E8A-4147-A177-3AD203B41FA5}">
                      <a16:colId xmlns="" xmlns:a16="http://schemas.microsoft.com/office/drawing/2014/main" val="20006"/>
                    </a:ext>
                  </a:extLst>
                </a:gridCol>
              </a:tblGrid>
              <a:tr h="868333">
                <a:tc>
                  <a:txBody>
                    <a:bodyPr/>
                    <a:lstStyle/>
                    <a:p>
                      <a:pPr algn="ctr" rtl="0" fontAlgn="ctr"/>
                      <a:r>
                        <a:rPr lang="en-US" sz="1600" b="1" i="0" u="none" strike="noStrike" dirty="0">
                          <a:solidFill>
                            <a:srgbClr val="000000"/>
                          </a:solidFill>
                          <a:effectLst/>
                          <a:latin typeface="Calibri" panose="020F0502020204030204" pitchFamily="34" charset="0"/>
                        </a:rPr>
                        <a:t>Significant </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Ideas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Impact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Low Cost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Feasible to Deploy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Authority Consent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Solutions Priority Index</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 xmlns:a16="http://schemas.microsoft.com/office/drawing/2014/main" val="10000"/>
                  </a:ext>
                </a:extLst>
              </a:tr>
              <a:tr h="289444">
                <a:tc>
                  <a:txBody>
                    <a:bodyPr/>
                    <a:lstStyle/>
                    <a:p>
                      <a:pPr algn="ctr" rtl="0" fontAlgn="ctr"/>
                      <a:r>
                        <a:rPr lang="en-US" sz="1600" b="1" i="0" u="none" strike="noStrike">
                          <a:solidFill>
                            <a:srgbClr val="000000"/>
                          </a:solidFill>
                          <a:effectLst/>
                          <a:latin typeface="Calibri" panose="020F0502020204030204" pitchFamily="34" charset="0"/>
                        </a:rPr>
                        <a:t>Xs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1"/>
                  </a:ext>
                </a:extLst>
              </a:tr>
              <a:tr h="807688">
                <a:tc>
                  <a:txBody>
                    <a:bodyPr/>
                    <a:lstStyle/>
                    <a:p>
                      <a:pPr algn="ctr" rtl="0" fontAlgn="ctr"/>
                      <a:r>
                        <a:rPr lang="en-US" sz="1600" b="1" i="0" u="none" strike="noStrike">
                          <a:solidFill>
                            <a:srgbClr val="000000"/>
                          </a:solidFill>
                          <a:effectLst/>
                          <a:latin typeface="Calibri" panose="020F0502020204030204" pitchFamily="34" charset="0"/>
                        </a:rPr>
                        <a:t>1. Type of task complexity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Analyze past 3 months task distribution and increase high complex task distribution to experienced members by 20-30% over next3 weeks.  </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868333">
                <a:tc rowSpan="4">
                  <a:txBody>
                    <a:bodyPr/>
                    <a:lstStyle/>
                    <a:p>
                      <a:pPr algn="ctr" rtl="0" fontAlgn="ctr"/>
                      <a:r>
                        <a:rPr lang="en-US" sz="1400" b="1" i="0" u="none" strike="noStrike">
                          <a:solidFill>
                            <a:srgbClr val="000000"/>
                          </a:solidFill>
                          <a:effectLst/>
                          <a:latin typeface="Calibri" panose="020F0502020204030204" pitchFamily="34" charset="0"/>
                        </a:rPr>
                        <a:t>2. Employee Experience /Tenure</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Arrange a meeting with mid experienced staff and discuss their challenges and best practices with them and incorporate adequate best practices.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543053">
                <a:tc vMerge="1">
                  <a:txBody>
                    <a:bodyPr/>
                    <a:lstStyle/>
                    <a:p>
                      <a:endParaRPr lang="en-US"/>
                    </a:p>
                  </a:txBody>
                  <a:tcPr/>
                </a:tc>
                <a:tc>
                  <a:txBody>
                    <a:bodyPr/>
                    <a:lstStyle/>
                    <a:p>
                      <a:pPr algn="ctr" rtl="0" fontAlgn="ctr"/>
                      <a:r>
                        <a:rPr lang="en-US" sz="1600" b="1" i="0" u="none" strike="noStrike" dirty="0">
                          <a:solidFill>
                            <a:srgbClr val="000000"/>
                          </a:solidFill>
                          <a:effectLst/>
                          <a:latin typeface="Calibri" panose="020F0502020204030204" pitchFamily="34" charset="0"/>
                        </a:rPr>
                        <a:t>Arrange refresh training sessions for mid experienced professionals.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36</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4"/>
                  </a:ext>
                </a:extLst>
              </a:tr>
              <a:tr h="543053">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Develop an improvement plan for consistent low performers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54</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1072324">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Standardize technicians / engineers performance with frequent online tests every week that ensure employee know details of the process and error patterns. And map their performance with appraisals.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36</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6"/>
                  </a:ext>
                </a:extLst>
              </a:tr>
              <a:tr h="551323">
                <a:tc>
                  <a:txBody>
                    <a:bodyPr/>
                    <a:lstStyle/>
                    <a:p>
                      <a:pPr algn="ctr" rtl="0" fontAlgn="ctr"/>
                      <a:r>
                        <a:rPr lang="en-US" sz="1400" b="1" i="0" u="none" strike="noStrike">
                          <a:solidFill>
                            <a:srgbClr val="000000"/>
                          </a:solidFill>
                          <a:effectLst/>
                          <a:latin typeface="Calibri" panose="020F0502020204030204" pitchFamily="34" charset="0"/>
                        </a:rPr>
                        <a:t>3. Query Holding time (IN SEC)</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Develop personal performance tracker for bottom 20% performers.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0522654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86</a:t>
            </a:fld>
            <a:endParaRPr>
              <a:solidFill>
                <a:srgbClr val="FFFFFF"/>
              </a:solidFill>
            </a:endParaRPr>
          </a:p>
        </p:txBody>
      </p:sp>
      <p:sp>
        <p:nvSpPr>
          <p:cNvPr id="99" name="Title 3"/>
          <p:cNvSpPr txBox="1">
            <a:spLocks/>
          </p:cNvSpPr>
          <p:nvPr/>
        </p:nvSpPr>
        <p:spPr>
          <a:xfrm>
            <a:off x="1273780" y="-134112"/>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Refining- Continued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3" name="Table 2"/>
          <p:cNvGraphicFramePr>
            <a:graphicFrameLocks noGrp="1"/>
          </p:cNvGraphicFramePr>
          <p:nvPr>
            <p:extLst>
              <p:ext uri="{D42A27DB-BD31-4B8C-83A1-F6EECF244321}">
                <p14:modId xmlns:p14="http://schemas.microsoft.com/office/powerpoint/2010/main" val="2359519270"/>
              </p:ext>
            </p:extLst>
          </p:nvPr>
        </p:nvGraphicFramePr>
        <p:xfrm>
          <a:off x="252412" y="955245"/>
          <a:ext cx="11777663" cy="5374117"/>
        </p:xfrm>
        <a:graphic>
          <a:graphicData uri="http://schemas.openxmlformats.org/drawingml/2006/table">
            <a:tbl>
              <a:tblPr/>
              <a:tblGrid>
                <a:gridCol w="1833563">
                  <a:extLst>
                    <a:ext uri="{9D8B030D-6E8A-4147-A177-3AD203B41FA5}">
                      <a16:colId xmlns="" xmlns:a16="http://schemas.microsoft.com/office/drawing/2014/main" val="20000"/>
                    </a:ext>
                  </a:extLst>
                </a:gridCol>
                <a:gridCol w="5915026">
                  <a:extLst>
                    <a:ext uri="{9D8B030D-6E8A-4147-A177-3AD203B41FA5}">
                      <a16:colId xmlns="" xmlns:a16="http://schemas.microsoft.com/office/drawing/2014/main" val="20001"/>
                    </a:ext>
                  </a:extLst>
                </a:gridCol>
                <a:gridCol w="757236">
                  <a:extLst>
                    <a:ext uri="{9D8B030D-6E8A-4147-A177-3AD203B41FA5}">
                      <a16:colId xmlns="" xmlns:a16="http://schemas.microsoft.com/office/drawing/2014/main" val="20002"/>
                    </a:ext>
                  </a:extLst>
                </a:gridCol>
                <a:gridCol w="700088">
                  <a:extLst>
                    <a:ext uri="{9D8B030D-6E8A-4147-A177-3AD203B41FA5}">
                      <a16:colId xmlns="" xmlns:a16="http://schemas.microsoft.com/office/drawing/2014/main" val="20003"/>
                    </a:ext>
                  </a:extLst>
                </a:gridCol>
                <a:gridCol w="885825">
                  <a:extLst>
                    <a:ext uri="{9D8B030D-6E8A-4147-A177-3AD203B41FA5}">
                      <a16:colId xmlns="" xmlns:a16="http://schemas.microsoft.com/office/drawing/2014/main" val="20004"/>
                    </a:ext>
                  </a:extLst>
                </a:gridCol>
                <a:gridCol w="845877">
                  <a:extLst>
                    <a:ext uri="{9D8B030D-6E8A-4147-A177-3AD203B41FA5}">
                      <a16:colId xmlns="" xmlns:a16="http://schemas.microsoft.com/office/drawing/2014/main" val="20005"/>
                    </a:ext>
                  </a:extLst>
                </a:gridCol>
                <a:gridCol w="840048">
                  <a:extLst>
                    <a:ext uri="{9D8B030D-6E8A-4147-A177-3AD203B41FA5}">
                      <a16:colId xmlns="" xmlns:a16="http://schemas.microsoft.com/office/drawing/2014/main" val="20006"/>
                    </a:ext>
                  </a:extLst>
                </a:gridCol>
              </a:tblGrid>
              <a:tr h="885844">
                <a:tc>
                  <a:txBody>
                    <a:bodyPr/>
                    <a:lstStyle/>
                    <a:p>
                      <a:pPr algn="ctr" rtl="0" fontAlgn="ctr"/>
                      <a:r>
                        <a:rPr lang="en-US" sz="1600" b="1" i="0" u="none" strike="noStrike" dirty="0">
                          <a:solidFill>
                            <a:srgbClr val="000000"/>
                          </a:solidFill>
                          <a:effectLst/>
                          <a:latin typeface="Calibri" panose="020F0502020204030204" pitchFamily="34" charset="0"/>
                        </a:rPr>
                        <a:t>Significant </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Ideas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Impact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Low Cost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Feasible to Deploy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Authority Consent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Solutions Priority Index</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 xmlns:a16="http://schemas.microsoft.com/office/drawing/2014/main" val="10000"/>
                  </a:ext>
                </a:extLst>
              </a:tr>
              <a:tr h="295281">
                <a:tc>
                  <a:txBody>
                    <a:bodyPr/>
                    <a:lstStyle/>
                    <a:p>
                      <a:pPr algn="ctr" rtl="0" fontAlgn="ctr"/>
                      <a:r>
                        <a:rPr lang="en-US" sz="1600" b="1" i="0" u="none" strike="noStrike">
                          <a:solidFill>
                            <a:srgbClr val="000000"/>
                          </a:solidFill>
                          <a:effectLst/>
                          <a:latin typeface="Calibri" panose="020F0502020204030204" pitchFamily="34" charset="0"/>
                        </a:rPr>
                        <a:t>Xs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1"/>
                  </a:ext>
                </a:extLst>
              </a:tr>
              <a:tr h="295281">
                <a:tc rowSpan="2">
                  <a:txBody>
                    <a:bodyPr/>
                    <a:lstStyle/>
                    <a:p>
                      <a:pPr algn="ctr" rtl="0" fontAlgn="ctr"/>
                      <a:r>
                        <a:rPr lang="en-US" sz="1400" b="1" i="0" u="none" strike="noStrike" dirty="0">
                          <a:solidFill>
                            <a:srgbClr val="000000"/>
                          </a:solidFill>
                          <a:effectLst/>
                          <a:latin typeface="Calibri" panose="020F0502020204030204" pitchFamily="34" charset="0"/>
                        </a:rPr>
                        <a:t>4. Query Handling time (IN HRS)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smtClean="0">
                          <a:solidFill>
                            <a:srgbClr val="000000"/>
                          </a:solidFill>
                          <a:effectLst/>
                          <a:latin typeface="Calibri" panose="020F0502020204030204" pitchFamily="34" charset="0"/>
                        </a:rPr>
                        <a:t>Arrange </a:t>
                      </a:r>
                      <a:r>
                        <a:rPr lang="en-US" sz="1600" b="1" i="0" u="none" strike="noStrike" dirty="0">
                          <a:solidFill>
                            <a:srgbClr val="000000"/>
                          </a:solidFill>
                          <a:effectLst/>
                          <a:latin typeface="Calibri" panose="020F0502020204030204" pitchFamily="34" charset="0"/>
                        </a:rPr>
                        <a:t>monthly training program.</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554004">
                <a:tc vMerge="1">
                  <a:txBody>
                    <a:bodyPr/>
                    <a:lstStyle/>
                    <a:p>
                      <a:endParaRPr lang="en-US"/>
                    </a:p>
                  </a:txBody>
                  <a:tcPr/>
                </a:tc>
                <a:tc>
                  <a:txBody>
                    <a:bodyPr/>
                    <a:lstStyle/>
                    <a:p>
                      <a:pPr algn="ctr" rtl="0" fontAlgn="ctr"/>
                      <a:r>
                        <a:rPr lang="en-US" sz="1600" b="1" i="0" u="none" strike="noStrike" dirty="0">
                          <a:solidFill>
                            <a:srgbClr val="000000"/>
                          </a:solidFill>
                          <a:effectLst/>
                          <a:latin typeface="Calibri" panose="020F0502020204030204" pitchFamily="34" charset="0"/>
                        </a:rPr>
                        <a:t>Develop personal performance tracker for bottom 20% performers.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1633889">
                <a:tc rowSpan="2">
                  <a:txBody>
                    <a:bodyPr/>
                    <a:lstStyle/>
                    <a:p>
                      <a:pPr algn="ctr" rtl="0" fontAlgn="ctr"/>
                      <a:r>
                        <a:rPr lang="en-US" sz="1400" b="1" i="0" u="none" strike="noStrike">
                          <a:solidFill>
                            <a:srgbClr val="000000"/>
                          </a:solidFill>
                          <a:effectLst/>
                          <a:latin typeface="Calibri" panose="020F0502020204030204" pitchFamily="34" charset="0"/>
                        </a:rPr>
                        <a:t>5. Handling Multiple Task</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Conduct a task handling assessment for next 3-4 days with few trial case staff from exp/mid exp / freshers and understand time consumption patterns across volume driven (actual tasks), trigger driven(meetings driven) and % time consumptions on work on total time spent in office.</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36</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4"/>
                  </a:ext>
                </a:extLst>
              </a:tr>
              <a:tr h="823975">
                <a:tc vMerge="1">
                  <a:txBody>
                    <a:bodyPr/>
                    <a:lstStyle/>
                    <a:p>
                      <a:endParaRPr lang="en-US"/>
                    </a:p>
                  </a:txBody>
                  <a:tcPr/>
                </a:tc>
                <a:tc>
                  <a:txBody>
                    <a:bodyPr/>
                    <a:lstStyle/>
                    <a:p>
                      <a:pPr algn="ctr" rtl="0" fontAlgn="ctr"/>
                      <a:r>
                        <a:rPr lang="en-US" sz="1600" b="1" i="0" u="none" strike="noStrike" dirty="0">
                          <a:solidFill>
                            <a:srgbClr val="000000"/>
                          </a:solidFill>
                          <a:effectLst/>
                          <a:latin typeface="Calibri" panose="020F0502020204030204" pitchFamily="34" charset="0"/>
                        </a:rPr>
                        <a:t>Ensure task switching reduces by 20-30% at freshers level by ensuring minimal task switching for freshers as low as 1 task a day.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590562">
                <a:tc rowSpan="2">
                  <a:txBody>
                    <a:bodyPr/>
                    <a:lstStyle/>
                    <a:p>
                      <a:pPr algn="ctr" rtl="0" fontAlgn="ctr"/>
                      <a:r>
                        <a:rPr lang="en-US" sz="1400" b="1" i="0" u="none" strike="noStrike">
                          <a:solidFill>
                            <a:srgbClr val="000000"/>
                          </a:solidFill>
                          <a:effectLst/>
                          <a:latin typeface="Calibri" panose="020F0502020204030204" pitchFamily="34" charset="0"/>
                        </a:rPr>
                        <a:t>6.  % Unplanned leaves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err="1">
                          <a:solidFill>
                            <a:srgbClr val="000000"/>
                          </a:solidFill>
                          <a:effectLst/>
                          <a:latin typeface="Calibri" panose="020F0502020204030204" pitchFamily="34" charset="0"/>
                        </a:rPr>
                        <a:t>Analyse</a:t>
                      </a:r>
                      <a:r>
                        <a:rPr lang="en-US" sz="1600" b="1" i="0" u="none" strike="noStrike" dirty="0">
                          <a:solidFill>
                            <a:srgbClr val="000000"/>
                          </a:solidFill>
                          <a:effectLst/>
                          <a:latin typeface="Calibri" panose="020F0502020204030204" pitchFamily="34" charset="0"/>
                        </a:rPr>
                        <a:t> unplanned leaves pattern restructure appraisal policy with negative points on unplanned leaves.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6"/>
                  </a:ext>
                </a:extLst>
              </a:tr>
              <a:tr h="295281">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Encourage team planned leaves before time.</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7494478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87</a:t>
            </a:fld>
            <a:endParaRPr>
              <a:solidFill>
                <a:srgbClr val="FFFFFF"/>
              </a:solidFill>
            </a:endParaRPr>
          </a:p>
        </p:txBody>
      </p:sp>
      <p:sp>
        <p:nvSpPr>
          <p:cNvPr id="99" name="Title 3"/>
          <p:cNvSpPr txBox="1">
            <a:spLocks/>
          </p:cNvSpPr>
          <p:nvPr/>
        </p:nvSpPr>
        <p:spPr>
          <a:xfrm>
            <a:off x="1246885" y="-153621"/>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Pilot Phase Planning and </a:t>
            </a:r>
            <a:r>
              <a:rPr lang="en-US" sz="3600" b="1" kern="0" dirty="0">
                <a:solidFill>
                  <a:srgbClr val="007BB9"/>
                </a:solidFill>
              </a:rPr>
              <a:t>D</a:t>
            </a:r>
            <a:r>
              <a:rPr lang="en-US" sz="3600" b="1" kern="0" dirty="0" smtClean="0">
                <a:solidFill>
                  <a:srgbClr val="007BB9"/>
                </a:solidFill>
              </a:rPr>
              <a:t>ata Collection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2" name="Rectangle 1"/>
          <p:cNvSpPr/>
          <p:nvPr/>
        </p:nvSpPr>
        <p:spPr>
          <a:xfrm>
            <a:off x="164180" y="526716"/>
            <a:ext cx="11862816" cy="59785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rPr>
              <a:t>PHASE I : SOLUTIONS SENSITIZATION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500" b="1" dirty="0">
                <a:solidFill>
                  <a:srgbClr val="3A3F5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st</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to 10</a:t>
            </a:r>
            <a:r>
              <a:rPr lang="en-US" sz="1500" b="1"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From process 1 of Account 1 of </a:t>
            </a:r>
            <a:r>
              <a:rPr lang="en-US" sz="1500" dirty="0" smtClean="0">
                <a:solidFill>
                  <a:srgbClr val="3A3F50"/>
                </a:solidFill>
                <a:latin typeface="Calibri" panose="020F0502020204030204" pitchFamily="34" charset="0"/>
                <a:ea typeface="Calibri" panose="020F0502020204030204" pitchFamily="34" charset="0"/>
                <a:cs typeface="Times New Roman" panose="02020603050405020304" pitchFamily="18" charset="0"/>
              </a:rPr>
              <a:t>Horizon </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Services, bottom 10% resources are planned to analyze based on historical data. Pilot project will be implemented upon bottom 10% performers from each experience tenure level.</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Project problem will be discussed with them, important causes and probable solutions need to be communicated to them in a small session. Probable challenges to implement solutions will be discussed and 10 days timeline from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st</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May 2020 to 10</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May 2020</a:t>
            </a:r>
            <a:r>
              <a:rPr lang="en-US" sz="15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will be allocated for solutions sensitization.</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Process TL will track the challenges to deploy solutions and best practices sharing on daily basis.</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LSSGB project leader and AM will review solution implementation status on alternate days and ensure smooth implementation of solutions and will provide adequate support.</a:t>
            </a:r>
          </a:p>
          <a:p>
            <a:pPr marL="173038" indent="-173038" algn="ctr">
              <a:lnSpc>
                <a:spcPct val="150000"/>
              </a:lnSpc>
            </a:pPr>
            <a:r>
              <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rPr>
              <a:t>PHASE II : ASSESSMENT OF SOLUTION STANDARDIZATION </a:t>
            </a:r>
            <a:r>
              <a:rPr lang="en-US" sz="1500" b="1" dirty="0">
                <a:solidFill>
                  <a:srgbClr val="3A3F5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11</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May 2020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to 12</a:t>
            </a:r>
            <a:r>
              <a:rPr lang="en-US" sz="1500" b="1"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2020</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p>
          <a:p>
            <a:pPr marL="173038" indent="-173038" algn="just">
              <a:lnSpc>
                <a:spcPct val="150000"/>
              </a:lnSpc>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1. On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11</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 a small test will be conducted among pilot participants to assess their understanding of new changes or solutions. If test will assure that &gt; 90% participants’ scores are satisfactory, then we will confirm that solution standardization is accomplished. Update will be communicated to authorities/process owner.</a:t>
            </a:r>
          </a:p>
          <a:p>
            <a:pPr marL="173038" indent="-173038" algn="ctr">
              <a:lnSpc>
                <a:spcPct val="150000"/>
              </a:lnSpc>
            </a:pPr>
            <a:r>
              <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rPr>
              <a:t>PHASE III : IMPROVE PHASE DATA COLLECTION AND IMPROVEMENT VALIDATION :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17</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May,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until 30</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June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a:t>
            </a:r>
            <a:endPar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endParaRPr>
          </a:p>
          <a:p>
            <a:pPr marL="173038" indent="-173038" algn="just">
              <a:lnSpc>
                <a:spcPct val="150000"/>
              </a:lnSpc>
              <a:spcAft>
                <a:spcPts val="800"/>
              </a:spcAft>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Improve phase data collection will commence from Monday,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17</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May, 2020 until 30</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June 2020 </a:t>
            </a:r>
            <a:r>
              <a:rPr lang="en-US" sz="15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500" dirty="0" smtClean="0">
                <a:solidFill>
                  <a:srgbClr val="3A3F50"/>
                </a:solidFill>
                <a:latin typeface="Calibri" panose="020F0502020204030204" pitchFamily="34" charset="0"/>
                <a:ea typeface="Calibri" panose="020F0502020204030204" pitchFamily="34" charset="0"/>
                <a:cs typeface="Times New Roman" panose="02020603050405020304" pitchFamily="18" charset="0"/>
              </a:rPr>
              <a:t> </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If Improvement will be achieved, it will be validated based on adequate statistical tests and capability analysis. Results will be shared with authorities and improvement will be assessed monetarily.  </a:t>
            </a:r>
          </a:p>
        </p:txBody>
      </p:sp>
    </p:spTree>
    <p:extLst>
      <p:ext uri="{BB962C8B-B14F-4D97-AF65-F5344CB8AC3E}">
        <p14:creationId xmlns:p14="http://schemas.microsoft.com/office/powerpoint/2010/main" val="37703782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88</a:t>
            </a:fld>
            <a:endParaRPr>
              <a:solidFill>
                <a:srgbClr val="FFFFFF"/>
              </a:solidFill>
            </a:endParaRPr>
          </a:p>
        </p:txBody>
      </p:sp>
      <p:sp>
        <p:nvSpPr>
          <p:cNvPr id="99" name="Title 3"/>
          <p:cNvSpPr txBox="1">
            <a:spLocks/>
          </p:cNvSpPr>
          <p:nvPr/>
        </p:nvSpPr>
        <p:spPr>
          <a:xfrm>
            <a:off x="1260332"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Improve Phase: Data Collection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 name="Picture 1"/>
          <p:cNvPicPr>
            <a:picLocks noChangeAspect="1"/>
          </p:cNvPicPr>
          <p:nvPr/>
        </p:nvPicPr>
        <p:blipFill rotWithShape="1">
          <a:blip r:embed="rId5"/>
          <a:srcRect l="687"/>
          <a:stretch/>
        </p:blipFill>
        <p:spPr>
          <a:xfrm>
            <a:off x="531342" y="924176"/>
            <a:ext cx="8859794" cy="5314950"/>
          </a:xfrm>
          <a:prstGeom prst="rect">
            <a:avLst/>
          </a:prstGeom>
          <a:ln>
            <a:noFill/>
          </a:ln>
          <a:effectLst>
            <a:outerShdw blurRad="292100" dist="139700" dir="2700000" algn="tl" rotWithShape="0">
              <a:srgbClr val="333333">
                <a:alpha val="65000"/>
              </a:srgbClr>
            </a:outerShdw>
          </a:effectLst>
        </p:spPr>
      </p:pic>
      <p:graphicFrame>
        <p:nvGraphicFramePr>
          <p:cNvPr id="3" name="Object 2"/>
          <p:cNvGraphicFramePr>
            <a:graphicFrameLocks noChangeAspect="1"/>
          </p:cNvGraphicFramePr>
          <p:nvPr>
            <p:extLst>
              <p:ext uri="{D42A27DB-BD31-4B8C-83A1-F6EECF244321}">
                <p14:modId xmlns:p14="http://schemas.microsoft.com/office/powerpoint/2010/main" val="791993127"/>
              </p:ext>
            </p:extLst>
          </p:nvPr>
        </p:nvGraphicFramePr>
        <p:xfrm>
          <a:off x="10354234" y="1364817"/>
          <a:ext cx="914400" cy="875442"/>
        </p:xfrm>
        <a:graphic>
          <a:graphicData uri="http://schemas.openxmlformats.org/presentationml/2006/ole">
            <mc:AlternateContent xmlns:mc="http://schemas.openxmlformats.org/markup-compatibility/2006">
              <mc:Choice xmlns:v="urn:schemas-microsoft-com:vml" Requires="v">
                <p:oleObj spid="_x0000_s9323"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10354234" y="1364817"/>
                        <a:ext cx="914400" cy="875442"/>
                      </a:xfrm>
                      <a:prstGeom prst="rect">
                        <a:avLst/>
                      </a:prstGeom>
                    </p:spPr>
                  </p:pic>
                </p:oleObj>
              </mc:Fallback>
            </mc:AlternateContent>
          </a:graphicData>
        </a:graphic>
      </p:graphicFrame>
    </p:spTree>
    <p:extLst>
      <p:ext uri="{BB962C8B-B14F-4D97-AF65-F5344CB8AC3E}">
        <p14:creationId xmlns:p14="http://schemas.microsoft.com/office/powerpoint/2010/main" val="20353040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89</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555529" y="3436356"/>
            <a:ext cx="10891222" cy="1231106"/>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gn="just">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a:t>
            </a:r>
            <a:r>
              <a:rPr lang="en-US" sz="2000" b="1" i="1" dirty="0" smtClean="0">
                <a:solidFill>
                  <a:srgbClr val="3A3F50"/>
                </a:solidFill>
              </a:rPr>
              <a:t>The </a:t>
            </a:r>
            <a:r>
              <a:rPr lang="en-US" sz="2000" b="1" i="1" dirty="0"/>
              <a:t>proportion of </a:t>
            </a:r>
            <a:r>
              <a:rPr lang="en-US" sz="2000" b="1" i="1" dirty="0" smtClean="0">
                <a:solidFill>
                  <a:srgbClr val="3A3F50"/>
                </a:solidFill>
              </a:rPr>
              <a:t>CSAT </a:t>
            </a:r>
            <a:r>
              <a:rPr lang="en-US" sz="2000" b="1" i="1" dirty="0" smtClean="0">
                <a:solidFill>
                  <a:srgbClr val="3A3F50"/>
                </a:solidFill>
              </a:rPr>
              <a:t>score </a:t>
            </a:r>
            <a:r>
              <a:rPr lang="en-US" sz="2000" b="1" i="1" dirty="0">
                <a:solidFill>
                  <a:srgbClr val="3A3F50"/>
                </a:solidFill>
              </a:rPr>
              <a:t>in Improve phase is same as the </a:t>
            </a:r>
            <a:r>
              <a:rPr lang="en-US" sz="2000" b="1" i="1" dirty="0"/>
              <a:t>proportion of </a:t>
            </a:r>
            <a:r>
              <a:rPr lang="en-US" sz="2000" b="1" i="1" dirty="0" smtClean="0">
                <a:solidFill>
                  <a:srgbClr val="3A3F50"/>
                </a:solidFill>
              </a:rPr>
              <a:t>CSAT </a:t>
            </a:r>
            <a:r>
              <a:rPr lang="en-US" sz="2000" b="1" i="1" dirty="0" smtClean="0">
                <a:solidFill>
                  <a:srgbClr val="3A3F50"/>
                </a:solidFill>
              </a:rPr>
              <a:t>score </a:t>
            </a:r>
            <a:r>
              <a:rPr lang="en-US" sz="2000" b="1" i="1" dirty="0">
                <a:solidFill>
                  <a:srgbClr val="3A3F50"/>
                </a:solidFill>
              </a:rPr>
              <a:t>in Measure Phase (p</a:t>
            </a:r>
            <a:r>
              <a:rPr lang="en-US" sz="2000" b="1" i="1" baseline="-25000" dirty="0">
                <a:solidFill>
                  <a:srgbClr val="3A3F50"/>
                </a:solidFill>
              </a:rPr>
              <a:t>1</a:t>
            </a:r>
            <a:r>
              <a:rPr lang="en-US" sz="2000" b="1" i="1" dirty="0">
                <a:solidFill>
                  <a:srgbClr val="3A3F50"/>
                </a:solidFill>
              </a:rPr>
              <a:t> = p</a:t>
            </a:r>
            <a:r>
              <a:rPr lang="en-US" sz="2000" b="1" i="1" baseline="-25000" dirty="0">
                <a:solidFill>
                  <a:srgbClr val="3A3F50"/>
                </a:solidFill>
              </a:rPr>
              <a:t>2</a:t>
            </a:r>
            <a:r>
              <a:rPr lang="en-US" sz="2000" b="1" i="1" dirty="0">
                <a:solidFill>
                  <a:srgbClr val="3A3F50"/>
                </a:solidFill>
              </a:rPr>
              <a:t>).		          </a:t>
            </a:r>
          </a:p>
          <a:p>
            <a:pPr marL="406400" indent="-406400" algn="just">
              <a:lnSpc>
                <a:spcPct val="80000"/>
              </a:lnSpc>
              <a:spcBef>
                <a:spcPct val="50000"/>
              </a:spcBef>
            </a:pPr>
            <a:r>
              <a:rPr lang="en-US" sz="2000" b="1" i="1" dirty="0">
                <a:solidFill>
                  <a:srgbClr val="3A3F50"/>
                </a:solidFill>
              </a:rPr>
              <a:t>H</a:t>
            </a:r>
            <a:r>
              <a:rPr lang="en-US" sz="2000" b="1" i="1" baseline="-25000" dirty="0">
                <a:solidFill>
                  <a:srgbClr val="3A3F50"/>
                </a:solidFill>
              </a:rPr>
              <a:t>a </a:t>
            </a:r>
            <a:r>
              <a:rPr lang="en-US" sz="2000" b="1" i="1" dirty="0">
                <a:solidFill>
                  <a:srgbClr val="3A3F50"/>
                </a:solidFill>
              </a:rPr>
              <a:t>: The </a:t>
            </a:r>
            <a:r>
              <a:rPr lang="en-US" sz="2000" b="1" i="1" dirty="0"/>
              <a:t>proportion of </a:t>
            </a:r>
            <a:r>
              <a:rPr lang="en-US" sz="2000" b="1" i="1" dirty="0" smtClean="0">
                <a:solidFill>
                  <a:srgbClr val="3A3F50"/>
                </a:solidFill>
              </a:rPr>
              <a:t>CSAT </a:t>
            </a:r>
            <a:r>
              <a:rPr lang="en-US" sz="2000" b="1" i="1" dirty="0" smtClean="0">
                <a:solidFill>
                  <a:srgbClr val="3A3F50"/>
                </a:solidFill>
              </a:rPr>
              <a:t>score </a:t>
            </a:r>
            <a:r>
              <a:rPr lang="en-US" sz="2000" b="1" i="1" dirty="0">
                <a:solidFill>
                  <a:srgbClr val="3A3F50"/>
                </a:solidFill>
              </a:rPr>
              <a:t>in Improve phase is more than the </a:t>
            </a:r>
            <a:r>
              <a:rPr lang="en-US" sz="2000" b="1" i="1" dirty="0"/>
              <a:t>proportion of </a:t>
            </a:r>
            <a:r>
              <a:rPr lang="en-US" sz="2000" b="1" i="1" dirty="0" smtClean="0">
                <a:solidFill>
                  <a:srgbClr val="3A3F50"/>
                </a:solidFill>
              </a:rPr>
              <a:t>CSAT </a:t>
            </a:r>
            <a:r>
              <a:rPr lang="en-US" sz="2000" b="1" i="1" dirty="0" smtClean="0">
                <a:solidFill>
                  <a:srgbClr val="3A3F50"/>
                </a:solidFill>
              </a:rPr>
              <a:t>score </a:t>
            </a:r>
            <a:r>
              <a:rPr lang="en-US" sz="2000" b="1" i="1" dirty="0">
                <a:solidFill>
                  <a:srgbClr val="3A3F50"/>
                </a:solidFill>
              </a:rPr>
              <a:t>in Measure Phase (p</a:t>
            </a:r>
            <a:r>
              <a:rPr lang="en-US" sz="2000" b="1" i="1" baseline="-25000" dirty="0">
                <a:solidFill>
                  <a:srgbClr val="3A3F50"/>
                </a:solidFill>
              </a:rPr>
              <a:t>1</a:t>
            </a:r>
            <a:r>
              <a:rPr lang="en-US" sz="2000" b="1" i="1" dirty="0">
                <a:solidFill>
                  <a:srgbClr val="3A3F50"/>
                </a:solidFill>
              </a:rPr>
              <a:t> &lt; p</a:t>
            </a:r>
            <a:r>
              <a:rPr lang="en-US" sz="2000" b="1" i="1" baseline="-25000" dirty="0">
                <a:solidFill>
                  <a:srgbClr val="3A3F50"/>
                </a:solidFill>
              </a:rPr>
              <a:t>2</a:t>
            </a:r>
            <a:r>
              <a:rPr lang="en-US" sz="2000" b="1" i="1" dirty="0">
                <a:solidFill>
                  <a:srgbClr val="3A3F50"/>
                </a:solidFill>
              </a:rPr>
              <a:t>).</a:t>
            </a: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
        <p:nvSpPr>
          <p:cNvPr id="2" name="TextBox 1"/>
          <p:cNvSpPr txBox="1"/>
          <p:nvPr/>
        </p:nvSpPr>
        <p:spPr>
          <a:xfrm>
            <a:off x="479888" y="1532034"/>
            <a:ext cx="8719182" cy="400110"/>
          </a:xfrm>
          <a:prstGeom prst="rect">
            <a:avLst/>
          </a:prstGeom>
          <a:noFill/>
        </p:spPr>
        <p:txBody>
          <a:bodyPr wrap="none" rtlCol="0">
            <a:spAutoFit/>
          </a:bodyPr>
          <a:lstStyle/>
          <a:p>
            <a:r>
              <a:rPr lang="en-US" sz="2000" b="1" i="1" dirty="0">
                <a:solidFill>
                  <a:prstClr val="black"/>
                </a:solidFill>
              </a:rPr>
              <a:t>To check whether the improvement is accomplished in improve phase</a:t>
            </a:r>
            <a:endParaRPr lang="en-IN" sz="2000" dirty="0"/>
          </a:p>
        </p:txBody>
      </p:sp>
    </p:spTree>
    <p:extLst>
      <p:ext uri="{BB962C8B-B14F-4D97-AF65-F5344CB8AC3E}">
        <p14:creationId xmlns:p14="http://schemas.microsoft.com/office/powerpoint/2010/main" val="1079715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sp>
        <p:nvSpPr>
          <p:cNvPr id="103" name="TextBox 102">
            <a:extLst>
              <a:ext uri="{FF2B5EF4-FFF2-40B4-BE49-F238E27FC236}">
                <a16:creationId xmlns="" xmlns:a16="http://schemas.microsoft.com/office/drawing/2014/main" id="{04792BAE-1DC5-45AE-9E3C-F30187321632}"/>
              </a:ext>
            </a:extLst>
          </p:cNvPr>
          <p:cNvSpPr txBox="1"/>
          <p:nvPr/>
        </p:nvSpPr>
        <p:spPr>
          <a:xfrm>
            <a:off x="2814246" y="6662989"/>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extBox 12"/>
          <p:cNvSpPr txBox="1"/>
          <p:nvPr/>
        </p:nvSpPr>
        <p:spPr>
          <a:xfrm>
            <a:off x="319314" y="227560"/>
            <a:ext cx="1905000" cy="369332"/>
          </a:xfrm>
          <a:prstGeom prst="rect">
            <a:avLst/>
          </a:prstGeom>
          <a:noFill/>
        </p:spPr>
        <p:txBody>
          <a:bodyPr wrap="square" rtlCol="0">
            <a:spAutoFit/>
          </a:bodyPr>
          <a:lstStyle/>
          <a:p>
            <a:r>
              <a:rPr lang="en-US" b="1" dirty="0" smtClean="0"/>
              <a:t>Business Case</a:t>
            </a:r>
            <a:endParaRPr lang="en-US" b="1" dirty="0"/>
          </a:p>
        </p:txBody>
      </p:sp>
      <p:grpSp>
        <p:nvGrpSpPr>
          <p:cNvPr id="14" name="Group 13"/>
          <p:cNvGrpSpPr/>
          <p:nvPr/>
        </p:nvGrpSpPr>
        <p:grpSpPr>
          <a:xfrm>
            <a:off x="257529" y="3617290"/>
            <a:ext cx="5457372" cy="1361635"/>
            <a:chOff x="330739" y="2317784"/>
            <a:chExt cx="4296031" cy="1361635"/>
          </a:xfrm>
        </p:grpSpPr>
        <p:sp>
          <p:nvSpPr>
            <p:cNvPr id="15" name="TextBox 14"/>
            <p:cNvSpPr txBox="1"/>
            <p:nvPr/>
          </p:nvSpPr>
          <p:spPr>
            <a:xfrm>
              <a:off x="330739" y="3340865"/>
              <a:ext cx="4296031" cy="338554"/>
            </a:xfrm>
            <a:prstGeom prst="rect">
              <a:avLst/>
            </a:prstGeom>
            <a:noFill/>
          </p:spPr>
          <p:txBody>
            <a:bodyPr wrap="square" rtlCol="0">
              <a:spAutoFit/>
            </a:bodyPr>
            <a:lstStyle/>
            <a:p>
              <a:endParaRPr lang="en-US" sz="1600" dirty="0"/>
            </a:p>
          </p:txBody>
        </p:sp>
        <p:sp>
          <p:nvSpPr>
            <p:cNvPr id="17" name="TextBox 16"/>
            <p:cNvSpPr txBox="1"/>
            <p:nvPr/>
          </p:nvSpPr>
          <p:spPr>
            <a:xfrm>
              <a:off x="379376" y="2317784"/>
              <a:ext cx="2362200" cy="369332"/>
            </a:xfrm>
            <a:prstGeom prst="rect">
              <a:avLst/>
            </a:prstGeom>
            <a:noFill/>
          </p:spPr>
          <p:txBody>
            <a:bodyPr wrap="square" rtlCol="0">
              <a:spAutoFit/>
            </a:bodyPr>
            <a:lstStyle/>
            <a:p>
              <a:r>
                <a:rPr lang="en-US" b="1" dirty="0" smtClean="0"/>
                <a:t>Problem Statement</a:t>
              </a:r>
              <a:endParaRPr lang="en-US" b="1" dirty="0"/>
            </a:p>
          </p:txBody>
        </p:sp>
      </p:grpSp>
      <p:grpSp>
        <p:nvGrpSpPr>
          <p:cNvPr id="18" name="Group 17"/>
          <p:cNvGrpSpPr/>
          <p:nvPr/>
        </p:nvGrpSpPr>
        <p:grpSpPr>
          <a:xfrm>
            <a:off x="246742" y="5323194"/>
            <a:ext cx="5638800" cy="859139"/>
            <a:chOff x="304800" y="3418943"/>
            <a:chExt cx="5638800" cy="859139"/>
          </a:xfrm>
        </p:grpSpPr>
        <p:sp>
          <p:nvSpPr>
            <p:cNvPr id="19" name="TextBox 18"/>
            <p:cNvSpPr txBox="1"/>
            <p:nvPr/>
          </p:nvSpPr>
          <p:spPr>
            <a:xfrm>
              <a:off x="304800" y="3939528"/>
              <a:ext cx="5638800" cy="338554"/>
            </a:xfrm>
            <a:prstGeom prst="rect">
              <a:avLst/>
            </a:prstGeom>
            <a:noFill/>
          </p:spPr>
          <p:txBody>
            <a:bodyPr wrap="square" rtlCol="0">
              <a:spAutoFit/>
            </a:bodyPr>
            <a:lstStyle/>
            <a:p>
              <a:endParaRPr lang="en-US" sz="1600" dirty="0"/>
            </a:p>
          </p:txBody>
        </p:sp>
        <p:sp>
          <p:nvSpPr>
            <p:cNvPr id="20" name="TextBox 19"/>
            <p:cNvSpPr txBox="1"/>
            <p:nvPr/>
          </p:nvSpPr>
          <p:spPr>
            <a:xfrm>
              <a:off x="354675" y="3418943"/>
              <a:ext cx="2362200" cy="369332"/>
            </a:xfrm>
            <a:prstGeom prst="rect">
              <a:avLst/>
            </a:prstGeom>
            <a:noFill/>
          </p:spPr>
          <p:txBody>
            <a:bodyPr wrap="square" rtlCol="0">
              <a:spAutoFit/>
            </a:bodyPr>
            <a:lstStyle/>
            <a:p>
              <a:r>
                <a:rPr lang="en-US" b="1" dirty="0" smtClean="0"/>
                <a:t>Goal Statement</a:t>
              </a:r>
              <a:endParaRPr lang="en-US" b="1" dirty="0"/>
            </a:p>
          </p:txBody>
        </p:sp>
      </p:grpSp>
      <p:sp>
        <p:nvSpPr>
          <p:cNvPr id="24" name="TextBox 23"/>
          <p:cNvSpPr txBox="1"/>
          <p:nvPr/>
        </p:nvSpPr>
        <p:spPr>
          <a:xfrm>
            <a:off x="6422571" y="106551"/>
            <a:ext cx="2362200" cy="369332"/>
          </a:xfrm>
          <a:prstGeom prst="rect">
            <a:avLst/>
          </a:prstGeom>
          <a:noFill/>
        </p:spPr>
        <p:txBody>
          <a:bodyPr wrap="square" rtlCol="0">
            <a:spAutoFit/>
          </a:bodyPr>
          <a:lstStyle/>
          <a:p>
            <a:r>
              <a:rPr lang="en-US" b="1" dirty="0" smtClean="0"/>
              <a:t>Project Scope</a:t>
            </a:r>
            <a:endParaRPr lang="en-US" b="1" dirty="0"/>
          </a:p>
        </p:txBody>
      </p:sp>
      <p:sp>
        <p:nvSpPr>
          <p:cNvPr id="26" name="TextBox 25"/>
          <p:cNvSpPr txBox="1"/>
          <p:nvPr/>
        </p:nvSpPr>
        <p:spPr>
          <a:xfrm>
            <a:off x="286851" y="816523"/>
            <a:ext cx="5624286" cy="338554"/>
          </a:xfrm>
          <a:prstGeom prst="rect">
            <a:avLst/>
          </a:prstGeom>
          <a:noFill/>
        </p:spPr>
        <p:txBody>
          <a:bodyPr wrap="square" rtlCol="0">
            <a:spAutoFit/>
          </a:bodyPr>
          <a:lstStyle/>
          <a:p>
            <a:endParaRPr lang="en-US" sz="1600" dirty="0"/>
          </a:p>
        </p:txBody>
      </p:sp>
      <p:sp>
        <p:nvSpPr>
          <p:cNvPr id="27" name="Rectangle 26"/>
          <p:cNvSpPr/>
          <p:nvPr/>
        </p:nvSpPr>
        <p:spPr>
          <a:xfrm>
            <a:off x="0" y="76201"/>
            <a:ext cx="5958114" cy="6608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016170" y="76201"/>
            <a:ext cx="6175829" cy="6608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p:cNvGrpSpPr/>
          <p:nvPr/>
        </p:nvGrpSpPr>
        <p:grpSpPr>
          <a:xfrm>
            <a:off x="6447972" y="1631996"/>
            <a:ext cx="5486400" cy="954107"/>
            <a:chOff x="319314" y="2657891"/>
            <a:chExt cx="5486400" cy="954107"/>
          </a:xfrm>
        </p:grpSpPr>
        <p:sp>
          <p:nvSpPr>
            <p:cNvPr id="30" name="TextBox 29"/>
            <p:cNvSpPr txBox="1"/>
            <p:nvPr/>
          </p:nvSpPr>
          <p:spPr>
            <a:xfrm>
              <a:off x="319314" y="3027223"/>
              <a:ext cx="5486400" cy="584775"/>
            </a:xfrm>
            <a:prstGeom prst="rect">
              <a:avLst/>
            </a:prstGeom>
            <a:noFill/>
          </p:spPr>
          <p:txBody>
            <a:bodyPr wrap="square" rtlCol="0">
              <a:spAutoFit/>
            </a:bodyPr>
            <a:lstStyle/>
            <a:p>
              <a:pPr marL="342900" indent="-342900">
                <a:buFont typeface="+mj-lt"/>
                <a:buAutoNum type="arabicPeriod"/>
              </a:pPr>
              <a:r>
                <a:rPr lang="en-US" sz="1600" dirty="0" smtClean="0"/>
                <a:t>In money</a:t>
              </a:r>
            </a:p>
            <a:p>
              <a:pPr marL="342900" indent="-342900">
                <a:buFont typeface="+mj-lt"/>
                <a:buAutoNum type="arabicPeriod"/>
              </a:pPr>
              <a:r>
                <a:rPr lang="en-US" sz="1600" dirty="0" smtClean="0"/>
                <a:t>Client retention rate will increase with CSAT</a:t>
              </a:r>
              <a:endParaRPr lang="en-US" sz="1600" dirty="0"/>
            </a:p>
          </p:txBody>
        </p:sp>
        <p:sp>
          <p:nvSpPr>
            <p:cNvPr id="31" name="TextBox 30"/>
            <p:cNvSpPr txBox="1"/>
            <p:nvPr/>
          </p:nvSpPr>
          <p:spPr>
            <a:xfrm>
              <a:off x="319314" y="2657891"/>
              <a:ext cx="2362200" cy="369332"/>
            </a:xfrm>
            <a:prstGeom prst="rect">
              <a:avLst/>
            </a:prstGeom>
            <a:noFill/>
          </p:spPr>
          <p:txBody>
            <a:bodyPr wrap="square" rtlCol="0">
              <a:spAutoFit/>
            </a:bodyPr>
            <a:lstStyle/>
            <a:p>
              <a:r>
                <a:rPr lang="en-US" b="1" dirty="0" smtClean="0"/>
                <a:t>QNS</a:t>
              </a:r>
              <a:endParaRPr lang="en-US" b="1" dirty="0"/>
            </a:p>
          </p:txBody>
        </p:sp>
      </p:grpSp>
      <p:sp>
        <p:nvSpPr>
          <p:cNvPr id="33" name="TextBox 32"/>
          <p:cNvSpPr txBox="1"/>
          <p:nvPr/>
        </p:nvSpPr>
        <p:spPr>
          <a:xfrm>
            <a:off x="6422571" y="2586103"/>
            <a:ext cx="2362200" cy="369332"/>
          </a:xfrm>
          <a:prstGeom prst="rect">
            <a:avLst/>
          </a:prstGeom>
          <a:noFill/>
        </p:spPr>
        <p:txBody>
          <a:bodyPr wrap="square" rtlCol="0">
            <a:spAutoFit/>
          </a:bodyPr>
          <a:lstStyle/>
          <a:p>
            <a:r>
              <a:rPr lang="en-US" b="1" dirty="0" smtClean="0"/>
              <a:t>Team Members</a:t>
            </a:r>
            <a:endParaRPr lang="en-US" b="1" dirty="0"/>
          </a:p>
        </p:txBody>
      </p:sp>
      <p:graphicFrame>
        <p:nvGraphicFramePr>
          <p:cNvPr id="34" name="Group 53"/>
          <p:cNvGraphicFramePr>
            <a:graphicFrameLocks/>
          </p:cNvGraphicFramePr>
          <p:nvPr>
            <p:extLst>
              <p:ext uri="{D42A27DB-BD31-4B8C-83A1-F6EECF244321}">
                <p14:modId xmlns:p14="http://schemas.microsoft.com/office/powerpoint/2010/main" val="2199278680"/>
              </p:ext>
            </p:extLst>
          </p:nvPr>
        </p:nvGraphicFramePr>
        <p:xfrm>
          <a:off x="6531429" y="2982068"/>
          <a:ext cx="5529942" cy="1922672"/>
        </p:xfrm>
        <a:graphic>
          <a:graphicData uri="http://schemas.openxmlformats.org/drawingml/2006/table">
            <a:tbl>
              <a:tblPr/>
              <a:tblGrid>
                <a:gridCol w="1730069">
                  <a:extLst>
                    <a:ext uri="{9D8B030D-6E8A-4147-A177-3AD203B41FA5}">
                      <a16:colId xmlns="" xmlns:a16="http://schemas.microsoft.com/office/drawing/2014/main" val="20000"/>
                    </a:ext>
                  </a:extLst>
                </a:gridCol>
                <a:gridCol w="2328530">
                  <a:extLst>
                    <a:ext uri="{9D8B030D-6E8A-4147-A177-3AD203B41FA5}">
                      <a16:colId xmlns="" xmlns:a16="http://schemas.microsoft.com/office/drawing/2014/main" val="20001"/>
                    </a:ext>
                  </a:extLst>
                </a:gridCol>
                <a:gridCol w="1471343">
                  <a:extLst>
                    <a:ext uri="{9D8B030D-6E8A-4147-A177-3AD203B41FA5}">
                      <a16:colId xmlns="" xmlns:a16="http://schemas.microsoft.com/office/drawing/2014/main" val="20002"/>
                    </a:ext>
                  </a:extLst>
                </a:gridCol>
              </a:tblGrid>
              <a:tr h="269132">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Role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0"/>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Black Belt/  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Rajas Badgujar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MBB/mentor/Sr. 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Rajesh Sabhrawal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GB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Mohit Abhyankar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Core Team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Suyog Mane, Mr. Abhay Chaddha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Process Owner/ Champion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Vinod Patil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6"/>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SME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Nikhil Shah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7"/>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Finance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Ms. Hitesh Joshi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8"/>
                  </a:ext>
                </a:extLst>
              </a:tr>
            </a:tbl>
          </a:graphicData>
        </a:graphic>
      </p:graphicFrame>
      <p:sp>
        <p:nvSpPr>
          <p:cNvPr id="35" name="TextBox 34"/>
          <p:cNvSpPr txBox="1"/>
          <p:nvPr/>
        </p:nvSpPr>
        <p:spPr>
          <a:xfrm>
            <a:off x="6422571" y="4898461"/>
            <a:ext cx="2362200" cy="369332"/>
          </a:xfrm>
          <a:prstGeom prst="rect">
            <a:avLst/>
          </a:prstGeom>
          <a:noFill/>
        </p:spPr>
        <p:txBody>
          <a:bodyPr wrap="square" rtlCol="0">
            <a:spAutoFit/>
          </a:bodyPr>
          <a:lstStyle/>
          <a:p>
            <a:r>
              <a:rPr lang="en-US" b="1" dirty="0" smtClean="0"/>
              <a:t>Project Timeline</a:t>
            </a:r>
            <a:endParaRPr lang="en-US" b="1" dirty="0"/>
          </a:p>
        </p:txBody>
      </p:sp>
      <p:graphicFrame>
        <p:nvGraphicFramePr>
          <p:cNvPr id="36" name="Group 53"/>
          <p:cNvGraphicFramePr>
            <a:graphicFrameLocks/>
          </p:cNvGraphicFramePr>
          <p:nvPr>
            <p:extLst>
              <p:ext uri="{D42A27DB-BD31-4B8C-83A1-F6EECF244321}">
                <p14:modId xmlns:p14="http://schemas.microsoft.com/office/powerpoint/2010/main" val="558724745"/>
              </p:ext>
            </p:extLst>
          </p:nvPr>
        </p:nvGraphicFramePr>
        <p:xfrm>
          <a:off x="6560653" y="5249864"/>
          <a:ext cx="5500717" cy="1417320"/>
        </p:xfrm>
        <a:graphic>
          <a:graphicData uri="http://schemas.openxmlformats.org/drawingml/2006/table">
            <a:tbl>
              <a:tblPr/>
              <a:tblGrid>
                <a:gridCol w="1477434">
                  <a:extLst>
                    <a:ext uri="{9D8B030D-6E8A-4147-A177-3AD203B41FA5}">
                      <a16:colId xmlns="" xmlns:a16="http://schemas.microsoft.com/office/drawing/2014/main" val="20000"/>
                    </a:ext>
                  </a:extLst>
                </a:gridCol>
                <a:gridCol w="2188538">
                  <a:extLst>
                    <a:ext uri="{9D8B030D-6E8A-4147-A177-3AD203B41FA5}">
                      <a16:colId xmlns="" xmlns:a16="http://schemas.microsoft.com/office/drawing/2014/main" val="20001"/>
                    </a:ext>
                  </a:extLst>
                </a:gridCol>
                <a:gridCol w="1834745">
                  <a:extLst>
                    <a:ext uri="{9D8B030D-6E8A-4147-A177-3AD203B41FA5}">
                      <a16:colId xmlns="" xmlns:a16="http://schemas.microsoft.com/office/drawing/2014/main" val="20002"/>
                    </a:ext>
                  </a:extLst>
                </a:gridCol>
              </a:tblGrid>
              <a:tr h="184150">
                <a:tc>
                  <a:txBody>
                    <a:bodyPr/>
                    <a:lstStyle/>
                    <a:p>
                      <a:pPr marL="0" marR="0" lvl="0" indent="0" algn="ctr"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Phase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Start 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End Date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0"/>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Define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January, 2020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31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March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Measure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April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30</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April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Analyze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sh</a:t>
                      </a:r>
                      <a:r>
                        <a:rPr kumimoji="0" lang="en-US" sz="1000" b="0" i="0" u="none" strike="noStrike" cap="none" normalizeH="0" baseline="0" dirty="0" smtClean="0">
                          <a:ln>
                            <a:noFill/>
                          </a:ln>
                          <a:solidFill>
                            <a:schemeClr val="tx1"/>
                          </a:solidFill>
                          <a:effectLst/>
                          <a:latin typeface="Arial" charset="0"/>
                        </a:rPr>
                        <a:t> May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17</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May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Improve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17</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May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15</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June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Control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16</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June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30</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July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6"/>
                  </a:ext>
                </a:extLst>
              </a:tr>
            </a:tbl>
          </a:graphicData>
        </a:graphic>
      </p:graphicFrame>
      <p:sp>
        <p:nvSpPr>
          <p:cNvPr id="2" name="Rectangle 1"/>
          <p:cNvSpPr/>
          <p:nvPr/>
        </p:nvSpPr>
        <p:spPr>
          <a:xfrm>
            <a:off x="304800" y="684676"/>
            <a:ext cx="5580742" cy="2800767"/>
          </a:xfrm>
          <a:prstGeom prst="rect">
            <a:avLst/>
          </a:prstGeom>
        </p:spPr>
        <p:txBody>
          <a:bodyPr wrap="square">
            <a:spAutoFit/>
          </a:bodyPr>
          <a:lstStyle/>
          <a:p>
            <a:r>
              <a:rPr lang="en-US" sz="1600" dirty="0"/>
              <a:t>Mr. Shawn who works for Citizens Bank, The US based bank is the client of Horizon Services. Mr. Vinod Patil is the process owner for insurance consumer service process in Horizon Services. Mr. Shawn informed Mr. Vinod saying “Your service is not meeting the customer satisfaction level as mentioned in SLA. It is affecting my customer retention and I am loosing my customer because of improper customer care service. Please work on improving the customer satisfaction to level mentioned in SLA or we will discontinue this contract with your company”. Now Mr. Vinod has to work on bringing CSAT level at par to the SLA.</a:t>
            </a:r>
          </a:p>
        </p:txBody>
      </p:sp>
      <p:pic>
        <p:nvPicPr>
          <p:cNvPr id="23" name="Picture 22">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3" name="Rectangle 2"/>
          <p:cNvSpPr/>
          <p:nvPr/>
        </p:nvSpPr>
        <p:spPr>
          <a:xfrm>
            <a:off x="319314" y="4070104"/>
            <a:ext cx="5591823" cy="1077218"/>
          </a:xfrm>
          <a:prstGeom prst="rect">
            <a:avLst/>
          </a:prstGeom>
        </p:spPr>
        <p:txBody>
          <a:bodyPr wrap="square">
            <a:spAutoFit/>
          </a:bodyPr>
          <a:lstStyle/>
          <a:p>
            <a:r>
              <a:rPr lang="en-US" sz="1600" dirty="0">
                <a:solidFill>
                  <a:srgbClr val="3A3F50"/>
                </a:solidFill>
              </a:rPr>
              <a:t>Out of </a:t>
            </a:r>
            <a:r>
              <a:rPr lang="en-US" sz="1600" dirty="0" smtClean="0">
                <a:solidFill>
                  <a:srgbClr val="3A3F50"/>
                </a:solidFill>
              </a:rPr>
              <a:t>4550 CSAT readings </a:t>
            </a:r>
            <a:r>
              <a:rPr lang="en-US" sz="1600" dirty="0">
                <a:solidFill>
                  <a:srgbClr val="3A3F50"/>
                </a:solidFill>
              </a:rPr>
              <a:t>of historical data collection, </a:t>
            </a:r>
            <a:r>
              <a:rPr lang="en-US" sz="1600" dirty="0" smtClean="0">
                <a:solidFill>
                  <a:srgbClr val="3A3F50"/>
                </a:solidFill>
              </a:rPr>
              <a:t>CSAT score for 2658 readings </a:t>
            </a:r>
            <a:r>
              <a:rPr lang="en-US" sz="1600" dirty="0">
                <a:solidFill>
                  <a:srgbClr val="3A3F50"/>
                </a:solidFill>
              </a:rPr>
              <a:t>is </a:t>
            </a:r>
            <a:r>
              <a:rPr lang="en-US" sz="1600" dirty="0" smtClean="0">
                <a:solidFill>
                  <a:srgbClr val="3A3F50"/>
                </a:solidFill>
              </a:rPr>
              <a:t>lower </a:t>
            </a:r>
            <a:r>
              <a:rPr lang="en-US" sz="1600" dirty="0">
                <a:solidFill>
                  <a:srgbClr val="3A3F50"/>
                </a:solidFill>
              </a:rPr>
              <a:t>than </a:t>
            </a:r>
            <a:r>
              <a:rPr lang="en-US" sz="1600" dirty="0" smtClean="0">
                <a:solidFill>
                  <a:srgbClr val="3A3F50"/>
                </a:solidFill>
              </a:rPr>
              <a:t>target </a:t>
            </a:r>
            <a:r>
              <a:rPr lang="en-US" sz="1600" dirty="0" smtClean="0">
                <a:solidFill>
                  <a:srgbClr val="3A3F50"/>
                </a:solidFill>
              </a:rPr>
              <a:t>CSAT score of 3. </a:t>
            </a:r>
            <a:r>
              <a:rPr lang="en-US" sz="1600" dirty="0">
                <a:solidFill>
                  <a:srgbClr val="3A3F50"/>
                </a:solidFill>
              </a:rPr>
              <a:t>It means that process has not met the </a:t>
            </a:r>
            <a:r>
              <a:rPr lang="en-US" sz="1600" dirty="0" smtClean="0">
                <a:solidFill>
                  <a:srgbClr val="3A3F50"/>
                </a:solidFill>
              </a:rPr>
              <a:t>CSAT </a:t>
            </a:r>
            <a:r>
              <a:rPr lang="en-US" sz="1600" dirty="0">
                <a:solidFill>
                  <a:srgbClr val="3A3F50"/>
                </a:solidFill>
              </a:rPr>
              <a:t>target for </a:t>
            </a:r>
            <a:r>
              <a:rPr lang="en-US" sz="1600" dirty="0" smtClean="0">
                <a:solidFill>
                  <a:srgbClr val="3A3F50"/>
                </a:solidFill>
              </a:rPr>
              <a:t>58% </a:t>
            </a:r>
            <a:r>
              <a:rPr lang="en-US" sz="1600" dirty="0">
                <a:solidFill>
                  <a:srgbClr val="3A3F50"/>
                </a:solidFill>
              </a:rPr>
              <a:t>of the </a:t>
            </a:r>
            <a:r>
              <a:rPr lang="en-US" sz="1600" dirty="0" smtClean="0">
                <a:solidFill>
                  <a:srgbClr val="3A3F50"/>
                </a:solidFill>
              </a:rPr>
              <a:t>readings, </a:t>
            </a:r>
            <a:r>
              <a:rPr lang="en-US" sz="1600" dirty="0">
                <a:solidFill>
                  <a:srgbClr val="3A3F50"/>
                </a:solidFill>
              </a:rPr>
              <a:t>which is severe !</a:t>
            </a:r>
          </a:p>
        </p:txBody>
      </p:sp>
      <p:sp>
        <p:nvSpPr>
          <p:cNvPr id="4" name="Rectangle 3"/>
          <p:cNvSpPr/>
          <p:nvPr/>
        </p:nvSpPr>
        <p:spPr>
          <a:xfrm>
            <a:off x="291232" y="5702423"/>
            <a:ext cx="5594310" cy="615553"/>
          </a:xfrm>
          <a:prstGeom prst="rect">
            <a:avLst/>
          </a:prstGeom>
        </p:spPr>
        <p:txBody>
          <a:bodyPr wrap="square">
            <a:spAutoFit/>
          </a:bodyPr>
          <a:lstStyle/>
          <a:p>
            <a:r>
              <a:rPr lang="en-US" sz="1600" dirty="0">
                <a:solidFill>
                  <a:srgbClr val="3A3F50"/>
                </a:solidFill>
              </a:rPr>
              <a:t>To </a:t>
            </a:r>
            <a:r>
              <a:rPr lang="en-US" sz="1600" dirty="0" smtClean="0">
                <a:solidFill>
                  <a:srgbClr val="3A3F50"/>
                </a:solidFill>
              </a:rPr>
              <a:t>meet client expectations </a:t>
            </a:r>
            <a:r>
              <a:rPr lang="en-US" sz="1600" dirty="0">
                <a:solidFill>
                  <a:srgbClr val="3A3F50"/>
                </a:solidFill>
              </a:rPr>
              <a:t>by </a:t>
            </a:r>
            <a:r>
              <a:rPr lang="en-US" sz="1600" dirty="0" smtClean="0">
                <a:solidFill>
                  <a:srgbClr val="3A3F50"/>
                </a:solidFill>
              </a:rPr>
              <a:t>increasing CSAT score </a:t>
            </a:r>
            <a:r>
              <a:rPr lang="en-US" sz="1600" dirty="0">
                <a:solidFill>
                  <a:srgbClr val="3A3F50"/>
                </a:solidFill>
              </a:rPr>
              <a:t>- DPMO from </a:t>
            </a:r>
            <a:r>
              <a:rPr lang="en-US" sz="1600" dirty="0" err="1">
                <a:solidFill>
                  <a:srgbClr val="3A3F50"/>
                </a:solidFill>
              </a:rPr>
              <a:t>xxxxx</a:t>
            </a:r>
            <a:r>
              <a:rPr lang="en-US" sz="1600" dirty="0">
                <a:solidFill>
                  <a:srgbClr val="3A3F50"/>
                </a:solidFill>
              </a:rPr>
              <a:t> to </a:t>
            </a:r>
            <a:r>
              <a:rPr lang="en-US" sz="1600" dirty="0" err="1">
                <a:solidFill>
                  <a:srgbClr val="3A3F50"/>
                </a:solidFill>
              </a:rPr>
              <a:t>yyyyyy</a:t>
            </a:r>
            <a:r>
              <a:rPr lang="en-US" sz="1600" dirty="0">
                <a:solidFill>
                  <a:srgbClr val="3A3F50"/>
                </a:solidFill>
              </a:rPr>
              <a:t> by </a:t>
            </a:r>
            <a:r>
              <a:rPr lang="en-US" sz="1600" dirty="0" smtClean="0">
                <a:solidFill>
                  <a:srgbClr val="3A3F50"/>
                </a:solidFill>
              </a:rPr>
              <a:t>July'20</a:t>
            </a:r>
            <a:r>
              <a:rPr lang="en-US" dirty="0">
                <a:solidFill>
                  <a:srgbClr val="3A3F50"/>
                </a:solidFill>
              </a:rPr>
              <a:t>.</a:t>
            </a:r>
          </a:p>
        </p:txBody>
      </p:sp>
      <p:sp>
        <p:nvSpPr>
          <p:cNvPr id="5" name="TextBox 4"/>
          <p:cNvSpPr txBox="1"/>
          <p:nvPr/>
        </p:nvSpPr>
        <p:spPr>
          <a:xfrm>
            <a:off x="6422571" y="462198"/>
            <a:ext cx="5718662" cy="1400383"/>
          </a:xfrm>
          <a:prstGeom prst="rect">
            <a:avLst/>
          </a:prstGeom>
          <a:noFill/>
        </p:spPr>
        <p:txBody>
          <a:bodyPr wrap="square" rtlCol="0">
            <a:spAutoFit/>
          </a:bodyPr>
          <a:lstStyle/>
          <a:p>
            <a:r>
              <a:rPr lang="en-US" sz="1600" dirty="0">
                <a:solidFill>
                  <a:srgbClr val="3A3F50"/>
                </a:solidFill>
              </a:rPr>
              <a:t>In-scope: This project is applicable to service of process 1 of </a:t>
            </a:r>
            <a:r>
              <a:rPr lang="en-US" sz="1600" dirty="0" smtClean="0">
                <a:solidFill>
                  <a:srgbClr val="3A3F50"/>
                </a:solidFill>
              </a:rPr>
              <a:t>Pune location</a:t>
            </a:r>
            <a:endParaRPr lang="en-US" sz="1600" dirty="0">
              <a:solidFill>
                <a:srgbClr val="3A3F50"/>
              </a:solidFill>
            </a:endParaRPr>
          </a:p>
          <a:p>
            <a:r>
              <a:rPr lang="en-US" sz="500" dirty="0">
                <a:solidFill>
                  <a:srgbClr val="3A3F50"/>
                </a:solidFill>
              </a:rPr>
              <a:t> </a:t>
            </a:r>
            <a:endParaRPr lang="en-US" sz="1600" dirty="0">
              <a:solidFill>
                <a:srgbClr val="3A3F50"/>
              </a:solidFill>
            </a:endParaRPr>
          </a:p>
          <a:p>
            <a:r>
              <a:rPr lang="en-US" sz="1600" dirty="0">
                <a:solidFill>
                  <a:srgbClr val="3A3F50"/>
                </a:solidFill>
              </a:rPr>
              <a:t>Out Scope:  This process is inapplicable to </a:t>
            </a:r>
            <a:r>
              <a:rPr lang="en-US" sz="1600" dirty="0" smtClean="0">
                <a:solidFill>
                  <a:srgbClr val="3A3F50"/>
                </a:solidFill>
              </a:rPr>
              <a:t>locations of Bangalore and Chennai</a:t>
            </a:r>
            <a:endParaRPr lang="en-US" sz="1600" dirty="0">
              <a:solidFill>
                <a:srgbClr val="3A3F50"/>
              </a:solidFill>
            </a:endParaRPr>
          </a:p>
          <a:p>
            <a:endParaRPr lang="en-IN" sz="1600" dirty="0"/>
          </a:p>
        </p:txBody>
      </p:sp>
    </p:spTree>
    <p:extLst>
      <p:ext uri="{BB962C8B-B14F-4D97-AF65-F5344CB8AC3E}">
        <p14:creationId xmlns:p14="http://schemas.microsoft.com/office/powerpoint/2010/main" val="7785199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90</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8" name="Text Box 7"/>
          <p:cNvSpPr txBox="1">
            <a:spLocks noChangeArrowheads="1"/>
          </p:cNvSpPr>
          <p:nvPr/>
        </p:nvSpPr>
        <p:spPr bwMode="auto">
          <a:xfrm>
            <a:off x="560561" y="4494281"/>
            <a:ext cx="11138858" cy="1015663"/>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Interpretation</a:t>
            </a:r>
            <a:r>
              <a:rPr lang="en-US" sz="2000" b="1" i="1" u="sng" kern="0" dirty="0" smtClean="0">
                <a:solidFill>
                  <a:srgbClr val="007BB9"/>
                </a:solidFill>
              </a:rPr>
              <a:t>: </a:t>
            </a:r>
            <a:r>
              <a:rPr lang="en-US" sz="2000" b="1" i="1" kern="0" dirty="0">
                <a:solidFill>
                  <a:prstClr val="black"/>
                </a:solidFill>
              </a:rPr>
              <a:t>Since the p- value is less than 0.05 (alpha value), we reject null hypothesis and hence, the proportion of </a:t>
            </a:r>
            <a:r>
              <a:rPr lang="en-US" sz="2000" b="1" i="1" kern="0" dirty="0" smtClean="0">
                <a:solidFill>
                  <a:prstClr val="black"/>
                </a:solidFill>
              </a:rPr>
              <a:t>CSAT Score </a:t>
            </a:r>
            <a:r>
              <a:rPr lang="en-US" sz="2000" b="1" i="1" kern="0" dirty="0">
                <a:solidFill>
                  <a:prstClr val="black"/>
                </a:solidFill>
              </a:rPr>
              <a:t>in control phase is more than the proportion of % TAT Compliance in Measure Phase.</a:t>
            </a:r>
            <a:endParaRPr lang="en-US" sz="2000" b="1" i="1" kern="0" dirty="0">
              <a:solidFill>
                <a:prstClr val="black"/>
              </a:solidFill>
            </a:endParaRPr>
          </a:p>
        </p:txBody>
      </p:sp>
      <p:sp>
        <p:nvSpPr>
          <p:cNvPr id="15" name="Text Box 7"/>
          <p:cNvSpPr txBox="1">
            <a:spLocks noChangeArrowheads="1"/>
          </p:cNvSpPr>
          <p:nvPr/>
        </p:nvSpPr>
        <p:spPr bwMode="auto">
          <a:xfrm>
            <a:off x="560561" y="5537344"/>
            <a:ext cx="11138858" cy="70788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Conclusion</a:t>
            </a:r>
            <a:r>
              <a:rPr lang="en-US" sz="2000" b="1" i="1" u="sng" kern="0" dirty="0" smtClean="0">
                <a:solidFill>
                  <a:srgbClr val="007BB9"/>
                </a:solidFill>
              </a:rPr>
              <a:t>: </a:t>
            </a:r>
            <a:r>
              <a:rPr lang="en-US" sz="2000" b="1" i="1" kern="0" dirty="0">
                <a:solidFill>
                  <a:prstClr val="black"/>
                </a:solidFill>
              </a:rPr>
              <a:t>Since the p- value is less than 0.05 (alpha value), we can conclude improvement </a:t>
            </a:r>
            <a:r>
              <a:rPr lang="en-US" sz="2000" b="1" i="1" kern="0" dirty="0" smtClean="0">
                <a:solidFill>
                  <a:prstClr val="black"/>
                </a:solidFill>
              </a:rPr>
              <a:t>in CSAT Score </a:t>
            </a:r>
            <a:r>
              <a:rPr lang="en-US" sz="2000" b="1" i="1" kern="0" dirty="0">
                <a:solidFill>
                  <a:prstClr val="black"/>
                </a:solidFill>
              </a:rPr>
              <a:t>is sustained. </a:t>
            </a:r>
            <a:endParaRPr lang="en-US" sz="2000" b="1" i="1" kern="0" dirty="0">
              <a:solidFill>
                <a:prstClr val="black"/>
              </a:solidFill>
            </a:endParaRPr>
          </a:p>
        </p:txBody>
      </p:sp>
      <p:sp>
        <p:nvSpPr>
          <p:cNvPr id="17" name="Rectangle 16"/>
          <p:cNvSpPr/>
          <p:nvPr/>
        </p:nvSpPr>
        <p:spPr>
          <a:xfrm>
            <a:off x="2725581" y="1566963"/>
            <a:ext cx="6641431" cy="27157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580" y="1589333"/>
            <a:ext cx="6641431" cy="2660069"/>
          </a:xfrm>
          <a:prstGeom prst="rect">
            <a:avLst/>
          </a:prstGeom>
        </p:spPr>
      </p:pic>
    </p:spTree>
    <p:extLst>
      <p:ext uri="{BB962C8B-B14F-4D97-AF65-F5344CB8AC3E}">
        <p14:creationId xmlns:p14="http://schemas.microsoft.com/office/powerpoint/2010/main" val="34651430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91</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640811" y="3709463"/>
            <a:ext cx="10891222" cy="1231106"/>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a:t>
            </a:r>
            <a:r>
              <a:rPr lang="en-US" sz="2000" b="1" i="1" dirty="0"/>
              <a:t>The proportion of </a:t>
            </a:r>
            <a:r>
              <a:rPr lang="en-US" sz="2000" b="1" i="1" dirty="0" smtClean="0"/>
              <a:t>CSAT Score </a:t>
            </a:r>
            <a:r>
              <a:rPr lang="en-US" sz="2000" b="1" i="1" dirty="0"/>
              <a:t>in </a:t>
            </a:r>
            <a:r>
              <a:rPr lang="en-US" sz="2000" b="1" i="1" dirty="0" smtClean="0"/>
              <a:t>improve </a:t>
            </a:r>
            <a:r>
              <a:rPr lang="en-US" sz="2000" b="1" i="1" dirty="0"/>
              <a:t>phase is same as the target proportion (p = </a:t>
            </a:r>
            <a:r>
              <a:rPr lang="en-US" sz="2000" b="1" i="1" dirty="0" err="1"/>
              <a:t>p</a:t>
            </a:r>
            <a:r>
              <a:rPr lang="en-US" sz="2000" b="1" i="1" baseline="-25000" dirty="0" err="1"/>
              <a:t>o</a:t>
            </a:r>
            <a:r>
              <a:rPr lang="en-US" sz="2000" b="1" i="1" dirty="0" smtClean="0"/>
              <a:t>)</a:t>
            </a:r>
            <a:r>
              <a:rPr lang="en-US" sz="2000" b="1" i="1" dirty="0">
                <a:solidFill>
                  <a:srgbClr val="3A3F50"/>
                </a:solidFill>
              </a:rPr>
              <a:t>		          </a:t>
            </a:r>
          </a:p>
          <a:p>
            <a:pPr marL="406400" indent="-406400">
              <a:lnSpc>
                <a:spcPct val="80000"/>
              </a:lnSpc>
              <a:spcBef>
                <a:spcPct val="50000"/>
              </a:spcBef>
            </a:pPr>
            <a:r>
              <a:rPr lang="en-US" sz="2000" b="1" i="1" dirty="0" smtClean="0">
                <a:solidFill>
                  <a:srgbClr val="3A3F50"/>
                </a:solidFill>
              </a:rPr>
              <a:t>H</a:t>
            </a:r>
            <a:r>
              <a:rPr lang="en-US" sz="2000" b="1" i="1" baseline="-25000" dirty="0" smtClean="0">
                <a:solidFill>
                  <a:srgbClr val="3A3F50"/>
                </a:solidFill>
              </a:rPr>
              <a:t>a </a:t>
            </a:r>
            <a:r>
              <a:rPr lang="en-US" sz="2000" b="1" i="1" dirty="0" smtClean="0">
                <a:solidFill>
                  <a:srgbClr val="3A3F50"/>
                </a:solidFill>
              </a:rPr>
              <a:t>: </a:t>
            </a:r>
            <a:r>
              <a:rPr lang="en-US" sz="2000" b="1" i="1" dirty="0" smtClean="0"/>
              <a:t>The </a:t>
            </a:r>
            <a:r>
              <a:rPr lang="en-US" sz="2000" b="1" i="1" dirty="0"/>
              <a:t>proportion of CSAT </a:t>
            </a:r>
            <a:r>
              <a:rPr lang="en-US" sz="2000" b="1" i="1" dirty="0" smtClean="0"/>
              <a:t>Score in improve phase is less than the target proportion (p &lt; </a:t>
            </a:r>
            <a:r>
              <a:rPr lang="en-US" sz="2000" b="1" i="1" dirty="0" err="1" smtClean="0"/>
              <a:t>p</a:t>
            </a:r>
            <a:r>
              <a:rPr lang="en-US" sz="2000" b="1" i="1" baseline="-25000" dirty="0" err="1" smtClean="0"/>
              <a:t>o</a:t>
            </a:r>
            <a:r>
              <a:rPr lang="en-US" sz="2000" b="1" i="1" dirty="0" smtClean="0"/>
              <a:t>)</a:t>
            </a:r>
            <a:endParaRPr lang="en-US" sz="2000" b="1" i="1" dirty="0"/>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
        <p:nvSpPr>
          <p:cNvPr id="2" name="TextBox 1"/>
          <p:cNvSpPr txBox="1"/>
          <p:nvPr/>
        </p:nvSpPr>
        <p:spPr>
          <a:xfrm>
            <a:off x="479888" y="1592297"/>
            <a:ext cx="11052145" cy="707886"/>
          </a:xfrm>
          <a:prstGeom prst="rect">
            <a:avLst/>
          </a:prstGeom>
          <a:noFill/>
        </p:spPr>
        <p:txBody>
          <a:bodyPr wrap="square" rtlCol="0">
            <a:spAutoFit/>
          </a:bodyPr>
          <a:lstStyle/>
          <a:p>
            <a:pPr fontAlgn="base">
              <a:spcBef>
                <a:spcPct val="50000"/>
              </a:spcBef>
              <a:spcAft>
                <a:spcPct val="0"/>
              </a:spcAft>
            </a:pPr>
            <a:r>
              <a:rPr lang="en-US" sz="2000" b="1" i="1" dirty="0">
                <a:solidFill>
                  <a:prstClr val="black"/>
                </a:solidFill>
              </a:rPr>
              <a:t>To validate whether the defined Goal is met and applicable for total population in improve phase.</a:t>
            </a:r>
          </a:p>
        </p:txBody>
      </p:sp>
    </p:spTree>
    <p:extLst>
      <p:ext uri="{BB962C8B-B14F-4D97-AF65-F5344CB8AC3E}">
        <p14:creationId xmlns:p14="http://schemas.microsoft.com/office/powerpoint/2010/main" val="1972921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92</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8" name="Text Box 7"/>
          <p:cNvSpPr txBox="1">
            <a:spLocks noChangeArrowheads="1"/>
          </p:cNvSpPr>
          <p:nvPr/>
        </p:nvSpPr>
        <p:spPr bwMode="auto">
          <a:xfrm>
            <a:off x="476868" y="4332052"/>
            <a:ext cx="11138858" cy="116955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smtClean="0">
                <a:solidFill>
                  <a:srgbClr val="007BB9"/>
                </a:solidFill>
              </a:rPr>
              <a:t>Interpretation: </a:t>
            </a:r>
            <a:r>
              <a:rPr lang="en-US" sz="2000" b="1" i="1" kern="0" dirty="0">
                <a:solidFill>
                  <a:prstClr val="black"/>
                </a:solidFill>
              </a:rPr>
              <a:t>Since the p- value is greater than 0.05 (alpha value), we fail to reject Ho, hence the </a:t>
            </a:r>
            <a:r>
              <a:rPr lang="en-US" sz="2000" b="1" i="1" kern="0" dirty="0" smtClean="0">
                <a:solidFill>
                  <a:prstClr val="black"/>
                </a:solidFill>
              </a:rPr>
              <a:t>proportion of </a:t>
            </a:r>
            <a:r>
              <a:rPr lang="en-US" sz="2000" b="1" i="1" kern="0" dirty="0" smtClean="0">
                <a:solidFill>
                  <a:prstClr val="black"/>
                </a:solidFill>
              </a:rPr>
              <a:t>CSAT Score</a:t>
            </a:r>
            <a:r>
              <a:rPr lang="en-US" sz="2000" b="1" i="1" kern="0" dirty="0" smtClean="0">
                <a:solidFill>
                  <a:prstClr val="black"/>
                </a:solidFill>
              </a:rPr>
              <a:t> </a:t>
            </a:r>
            <a:r>
              <a:rPr lang="en-US" sz="2000" b="1" i="1" kern="0" dirty="0">
                <a:solidFill>
                  <a:prstClr val="black"/>
                </a:solidFill>
              </a:rPr>
              <a:t>in improve phase is same as the target proportion. </a:t>
            </a:r>
          </a:p>
          <a:p>
            <a:pPr algn="just" fontAlgn="base">
              <a:spcBef>
                <a:spcPct val="50000"/>
              </a:spcBef>
              <a:spcAft>
                <a:spcPct val="0"/>
              </a:spcAft>
            </a:pPr>
            <a:endParaRPr lang="en-US" sz="2000" b="1" i="1" kern="0" dirty="0">
              <a:solidFill>
                <a:prstClr val="black"/>
              </a:solidFill>
            </a:endParaRPr>
          </a:p>
        </p:txBody>
      </p:sp>
      <p:sp>
        <p:nvSpPr>
          <p:cNvPr id="15" name="Text Box 7"/>
          <p:cNvSpPr txBox="1">
            <a:spLocks noChangeArrowheads="1"/>
          </p:cNvSpPr>
          <p:nvPr/>
        </p:nvSpPr>
        <p:spPr bwMode="auto">
          <a:xfrm>
            <a:off x="476868" y="5359801"/>
            <a:ext cx="11138858" cy="1477328"/>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Conclusion</a:t>
            </a:r>
            <a:r>
              <a:rPr lang="en-US" sz="2000" b="1" i="1" u="sng" kern="0" dirty="0" smtClean="0">
                <a:solidFill>
                  <a:srgbClr val="007BB9"/>
                </a:solidFill>
              </a:rPr>
              <a:t>: </a:t>
            </a:r>
            <a:r>
              <a:rPr lang="en-US" sz="2000" b="1" i="1" dirty="0">
                <a:solidFill>
                  <a:srgbClr val="3A3F50">
                    <a:lumMod val="50000"/>
                  </a:srgbClr>
                </a:solidFill>
              </a:rPr>
              <a:t>Since p- value is &gt; of 0.05 (alpha value), we can conclude that </a:t>
            </a:r>
            <a:r>
              <a:rPr lang="en-US" sz="2000" b="1" i="1" dirty="0" smtClean="0">
                <a:solidFill>
                  <a:srgbClr val="3A3F50">
                    <a:lumMod val="50000"/>
                  </a:srgbClr>
                </a:solidFill>
              </a:rPr>
              <a:t>proportion of CSAT </a:t>
            </a:r>
            <a:r>
              <a:rPr lang="en-US" sz="2000" b="1" i="1" dirty="0" smtClean="0">
                <a:solidFill>
                  <a:srgbClr val="3A3F50">
                    <a:lumMod val="50000"/>
                  </a:srgbClr>
                </a:solidFill>
              </a:rPr>
              <a:t>Score is </a:t>
            </a:r>
            <a:r>
              <a:rPr lang="en-US" sz="2000" b="1" i="1" dirty="0">
                <a:solidFill>
                  <a:srgbClr val="3A3F50">
                    <a:lumMod val="50000"/>
                  </a:srgbClr>
                </a:solidFill>
              </a:rPr>
              <a:t>achieved set target (</a:t>
            </a:r>
            <a:r>
              <a:rPr lang="en-US" sz="2000" b="1" i="1" dirty="0" smtClean="0">
                <a:solidFill>
                  <a:srgbClr val="3A3F50">
                    <a:lumMod val="50000"/>
                  </a:srgbClr>
                </a:solidFill>
              </a:rPr>
              <a:t>i.e. </a:t>
            </a:r>
            <a:r>
              <a:rPr lang="en-US" sz="2000" b="1" i="1" dirty="0" smtClean="0">
                <a:solidFill>
                  <a:srgbClr val="3A3F50">
                    <a:lumMod val="50000"/>
                  </a:srgbClr>
                </a:solidFill>
              </a:rPr>
              <a:t>60%). </a:t>
            </a:r>
            <a:r>
              <a:rPr lang="en-US" sz="2000" b="1" i="1" dirty="0">
                <a:solidFill>
                  <a:srgbClr val="3A3F50">
                    <a:lumMod val="50000"/>
                  </a:srgbClr>
                </a:solidFill>
              </a:rPr>
              <a:t>Hence we can infer that improvement goal is accomplished in improve phase.</a:t>
            </a:r>
          </a:p>
          <a:p>
            <a:pPr algn="just" fontAlgn="base">
              <a:spcBef>
                <a:spcPct val="50000"/>
              </a:spcBef>
              <a:spcAft>
                <a:spcPct val="0"/>
              </a:spcAft>
            </a:pPr>
            <a:endParaRPr lang="en-US" sz="2000" b="1" i="1" kern="0" dirty="0">
              <a:solidFill>
                <a:prstClr val="black"/>
              </a:solidFill>
            </a:endParaRPr>
          </a:p>
        </p:txBody>
      </p:sp>
      <p:sp>
        <p:nvSpPr>
          <p:cNvPr id="17" name="Rectangle 16"/>
          <p:cNvSpPr/>
          <p:nvPr/>
        </p:nvSpPr>
        <p:spPr>
          <a:xfrm>
            <a:off x="2809274" y="1728955"/>
            <a:ext cx="6641431" cy="25247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5218" y="1728954"/>
            <a:ext cx="6665487" cy="2524775"/>
          </a:xfrm>
          <a:prstGeom prst="rect">
            <a:avLst/>
          </a:prstGeom>
        </p:spPr>
      </p:pic>
    </p:spTree>
    <p:extLst>
      <p:ext uri="{BB962C8B-B14F-4D97-AF65-F5344CB8AC3E}">
        <p14:creationId xmlns:p14="http://schemas.microsoft.com/office/powerpoint/2010/main" val="3687157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93</a:t>
            </a:fld>
            <a:endParaRPr>
              <a:solidFill>
                <a:srgbClr val="FFFFFF"/>
              </a:solidFill>
            </a:endParaRPr>
          </a:p>
        </p:txBody>
      </p:sp>
      <p:sp>
        <p:nvSpPr>
          <p:cNvPr id="99" name="Title 3"/>
          <p:cNvSpPr txBox="1">
            <a:spLocks/>
          </p:cNvSpPr>
          <p:nvPr/>
        </p:nvSpPr>
        <p:spPr>
          <a:xfrm>
            <a:off x="1690639" y="-126097"/>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Capability Test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369427" y="56643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Summary Table:</a:t>
            </a:r>
          </a:p>
        </p:txBody>
      </p:sp>
      <p:sp>
        <p:nvSpPr>
          <p:cNvPr id="13" name="Text Box 7"/>
          <p:cNvSpPr txBox="1">
            <a:spLocks noChangeArrowheads="1"/>
          </p:cNvSpPr>
          <p:nvPr/>
        </p:nvSpPr>
        <p:spPr bwMode="auto">
          <a:xfrm>
            <a:off x="369427" y="5980014"/>
            <a:ext cx="11203812" cy="353943"/>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1700" b="1" i="1" u="sng" kern="0" dirty="0">
                <a:solidFill>
                  <a:srgbClr val="007BB9"/>
                </a:solidFill>
              </a:rPr>
              <a:t>Interpretation</a:t>
            </a:r>
            <a:r>
              <a:rPr lang="en-US" sz="1700" b="1" i="1" u="sng" kern="0" dirty="0" smtClean="0">
                <a:solidFill>
                  <a:srgbClr val="007BB9"/>
                </a:solidFill>
              </a:rPr>
              <a:t>:</a:t>
            </a:r>
            <a:endParaRPr lang="en-US" sz="1700" b="1" i="1" kern="0" dirty="0">
              <a:solidFill>
                <a:prstClr val="black"/>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594635682"/>
              </p:ext>
            </p:extLst>
          </p:nvPr>
        </p:nvGraphicFramePr>
        <p:xfrm>
          <a:off x="748147" y="1092974"/>
          <a:ext cx="10763685" cy="4799037"/>
        </p:xfrm>
        <a:graphic>
          <a:graphicData uri="http://schemas.openxmlformats.org/drawingml/2006/table">
            <a:tbl>
              <a:tblPr/>
              <a:tblGrid>
                <a:gridCol w="6901841">
                  <a:extLst>
                    <a:ext uri="{9D8B030D-6E8A-4147-A177-3AD203B41FA5}">
                      <a16:colId xmlns="" xmlns:a16="http://schemas.microsoft.com/office/drawing/2014/main" val="20000"/>
                    </a:ext>
                  </a:extLst>
                </a:gridCol>
                <a:gridCol w="3861844">
                  <a:extLst>
                    <a:ext uri="{9D8B030D-6E8A-4147-A177-3AD203B41FA5}">
                      <a16:colId xmlns="" xmlns:a16="http://schemas.microsoft.com/office/drawing/2014/main" val="20001"/>
                    </a:ext>
                  </a:extLst>
                </a:gridCol>
              </a:tblGrid>
              <a:tr h="365241">
                <a:tc>
                  <a:txBody>
                    <a:bodyPr/>
                    <a:lstStyle/>
                    <a:p>
                      <a:pPr algn="r" fontAlgn="ctr"/>
                      <a:r>
                        <a:rPr lang="en-US" sz="1800" b="1" i="0" u="none" strike="noStrike" dirty="0" smtClean="0">
                          <a:solidFill>
                            <a:schemeClr val="bg1"/>
                          </a:solidFill>
                          <a:effectLst/>
                          <a:latin typeface="Calibri" panose="020F0502020204030204" pitchFamily="34" charset="0"/>
                        </a:rPr>
                        <a:t>DEFECTIVE</a:t>
                      </a:r>
                      <a:r>
                        <a:rPr lang="en-US" sz="1800" b="1" i="0" u="none" strike="noStrike" baseline="0" dirty="0" smtClean="0">
                          <a:solidFill>
                            <a:schemeClr val="bg1"/>
                          </a:solidFill>
                          <a:effectLst/>
                          <a:latin typeface="Calibri" panose="020F0502020204030204" pitchFamily="34" charset="0"/>
                        </a:rPr>
                        <a:t> DEFINITION</a:t>
                      </a:r>
                      <a:endParaRPr lang="en-US" sz="1800" b="1" i="0" u="none" strike="noStrike" dirty="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CSAT</a:t>
                      </a:r>
                      <a:r>
                        <a:rPr lang="en-US" sz="2000" b="1" i="0" u="none" strike="noStrike" baseline="0" dirty="0" smtClean="0">
                          <a:solidFill>
                            <a:srgbClr val="000000"/>
                          </a:solidFill>
                          <a:effectLst/>
                          <a:latin typeface="Calibri" panose="020F0502020204030204" pitchFamily="34" charset="0"/>
                        </a:rPr>
                        <a:t> Score &lt;3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77744">
                <a:tc>
                  <a:txBody>
                    <a:bodyPr/>
                    <a:lstStyle/>
                    <a:p>
                      <a:pPr algn="r" fontAlgn="ctr"/>
                      <a:r>
                        <a:rPr lang="en-US" sz="1800" b="1" i="0" u="none" strike="noStrike" dirty="0" smtClean="0">
                          <a:solidFill>
                            <a:schemeClr val="bg1"/>
                          </a:solidFill>
                          <a:effectLst/>
                          <a:latin typeface="Calibri" panose="020F0502020204030204" pitchFamily="34" charset="0"/>
                        </a:rPr>
                        <a:t>TOTAL UNITS </a:t>
                      </a:r>
                    </a:p>
                    <a:p>
                      <a:pPr algn="r" fontAlgn="ct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Take count of CSAT data from improve phase)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48578">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TOTAL 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Here defectives &amp; opportunities are same)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25664">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How many defectives from CSAT data in improve phase are not meeting target &lt;3 CSAT score.)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453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77744">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DEFECTS/DEFECTIVES </a:t>
                      </a:r>
                      <a:r>
                        <a:rPr lang="en-US" sz="1800" b="1" i="0" u="none" strike="noStrike" dirty="0">
                          <a:solidFill>
                            <a:schemeClr val="bg1"/>
                          </a:solidFill>
                          <a:effectLst/>
                          <a:latin typeface="Calibri" panose="020F0502020204030204" pitchFamily="34" charset="0"/>
                        </a:rPr>
                        <a:t>PER </a:t>
                      </a:r>
                      <a:r>
                        <a:rPr lang="en-US" sz="1800" b="1" i="0" u="none" strike="noStrike" dirty="0" smtClean="0">
                          <a:solidFill>
                            <a:schemeClr val="bg1"/>
                          </a:solidFill>
                          <a:effectLst/>
                          <a:latin typeface="Calibri" panose="020F0502020204030204" pitchFamily="34" charset="0"/>
                        </a:rPr>
                        <a:t>OPPORTUNITIES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DPO formula calculate DPO value)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0.302</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648578">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DEFECTIVES </a:t>
                      </a:r>
                      <a:r>
                        <a:rPr lang="en-US" sz="1800" b="1" i="0" u="none" strike="noStrike" dirty="0">
                          <a:solidFill>
                            <a:schemeClr val="bg1"/>
                          </a:solidFill>
                          <a:effectLst/>
                          <a:latin typeface="Calibri" panose="020F0502020204030204" pitchFamily="34" charset="0"/>
                        </a:rPr>
                        <a:t>PER MILLION </a:t>
                      </a:r>
                      <a:r>
                        <a:rPr lang="en-US" sz="1800" b="1" i="0" u="none" strike="noStrike" dirty="0" smtClean="0">
                          <a:solidFill>
                            <a:schemeClr val="bg1"/>
                          </a:solidFill>
                          <a:effectLst/>
                          <a:latin typeface="Calibri" panose="020F0502020204030204" pitchFamily="34" charset="0"/>
                        </a:rPr>
                        <a:t>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DPMO formula calculate value )</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302000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77744">
                <a:tc>
                  <a:txBody>
                    <a:bodyPr/>
                    <a:lstStyle/>
                    <a:p>
                      <a:pPr algn="r" fontAlgn="ctr"/>
                      <a:r>
                        <a:rPr lang="en-US" sz="1800" b="1" i="0" u="none" strike="noStrike" dirty="0" smtClean="0">
                          <a:solidFill>
                            <a:schemeClr val="bg1"/>
                          </a:solidFill>
                          <a:effectLst/>
                          <a:latin typeface="Calibri" panose="020F0502020204030204" pitchFamily="34" charset="0"/>
                        </a:rPr>
                        <a:t>LONG TERM SIGMA VALUE (ZLT)</a:t>
                      </a:r>
                    </a:p>
                    <a:p>
                      <a:pPr algn="r" fontAlgn="ctr"/>
                      <a:r>
                        <a:rPr lang="en-US" sz="1400" b="1" i="1" dirty="0" smtClean="0">
                          <a:solidFill>
                            <a:schemeClr val="accent3">
                              <a:lumMod val="40000"/>
                              <a:lumOff val="60000"/>
                            </a:schemeClr>
                          </a:solidFill>
                          <a:latin typeface="+mn-lt"/>
                        </a:rPr>
                        <a:t>(</a:t>
                      </a:r>
                      <a:r>
                        <a:rPr lang="en-US" sz="1400" b="1" i="1" u="none" strike="noStrike" cap="none" dirty="0" smtClean="0">
                          <a:solidFill>
                            <a:schemeClr val="bg1"/>
                          </a:solidFill>
                          <a:latin typeface="+mn-lt"/>
                          <a:ea typeface="+mn-ea"/>
                          <a:cs typeface="+mn-cs"/>
                          <a:sym typeface="Arial"/>
                        </a:rPr>
                        <a:t>HINT</a:t>
                      </a:r>
                      <a:r>
                        <a:rPr lang="en-US" sz="1400" b="1" i="1" dirty="0" smtClean="0">
                          <a:solidFill>
                            <a:schemeClr val="accent3">
                              <a:lumMod val="40000"/>
                              <a:lumOff val="60000"/>
                            </a:schemeClr>
                          </a:solidFill>
                          <a:latin typeface="+mn-lt"/>
                        </a:rPr>
                        <a:t>: Use formula :- normsinv( 1- DPO) </a:t>
                      </a:r>
                      <a:endParaRPr lang="en-US" sz="1800" b="1" i="0" u="none" strike="noStrike" dirty="0">
                        <a:solidFill>
                          <a:schemeClr val="accent3">
                            <a:lumMod val="40000"/>
                            <a:lumOff val="60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0.518</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77744">
                <a:tc>
                  <a:txBody>
                    <a:bodyPr/>
                    <a:lstStyle/>
                    <a:p>
                      <a:pPr algn="r" fontAlgn="ctr"/>
                      <a:r>
                        <a:rPr lang="en-US" sz="1800" b="1" i="0" u="none" strike="noStrike" dirty="0" smtClean="0">
                          <a:solidFill>
                            <a:schemeClr val="bg1"/>
                          </a:solidFill>
                          <a:effectLst/>
                          <a:latin typeface="Calibri" panose="020F0502020204030204" pitchFamily="34" charset="0"/>
                        </a:rPr>
                        <a:t>SHORT </a:t>
                      </a:r>
                      <a:r>
                        <a:rPr lang="en-US" sz="1800" b="1" i="0" u="none" strike="noStrike" dirty="0">
                          <a:solidFill>
                            <a:schemeClr val="bg1"/>
                          </a:solidFill>
                          <a:effectLst/>
                          <a:latin typeface="Calibri" panose="020F0502020204030204" pitchFamily="34" charset="0"/>
                        </a:rPr>
                        <a:t>TERM SIGMA VALUE (ZST</a:t>
                      </a:r>
                      <a:r>
                        <a:rPr lang="en-US" sz="1800" b="1" i="0" u="none" strike="noStrike" dirty="0" smtClean="0">
                          <a:solidFill>
                            <a:schemeClr val="bg1"/>
                          </a:solidFill>
                          <a:effectLst/>
                          <a:latin typeface="Calibri" panose="020F0502020204030204" pitchFamily="34" charset="0"/>
                        </a:rPr>
                        <a:t>)</a:t>
                      </a:r>
                      <a:endParaRPr lang="en-US" sz="1600" b="1" i="0" u="none" strike="noStrike" dirty="0" smtClean="0">
                        <a:solidFill>
                          <a:schemeClr val="bg1"/>
                        </a:solidFill>
                        <a:effectLst/>
                        <a:latin typeface="Calibri" panose="020F0502020204030204" pitchFamily="34" charset="0"/>
                      </a:endParaRP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N/A)</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NA</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2881058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94</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Phase-wise Sigma Value Comparison</a:t>
            </a:r>
            <a:endParaRPr lang="en-US" sz="3600" b="1" kern="0" dirty="0">
              <a:solidFill>
                <a:srgbClr val="007BB9"/>
              </a:solidFill>
            </a:endParaRPr>
          </a:p>
        </p:txBody>
      </p:sp>
      <p:sp>
        <p:nvSpPr>
          <p:cNvPr id="10"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Summarized Graph:</a:t>
            </a:r>
          </a:p>
        </p:txBody>
      </p:sp>
      <p:sp>
        <p:nvSpPr>
          <p:cNvPr id="11" name="Rectangle 10"/>
          <p:cNvSpPr/>
          <p:nvPr/>
        </p:nvSpPr>
        <p:spPr>
          <a:xfrm>
            <a:off x="804984" y="1744267"/>
            <a:ext cx="6264322" cy="35374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467522385"/>
              </p:ext>
            </p:extLst>
          </p:nvPr>
        </p:nvGraphicFramePr>
        <p:xfrm>
          <a:off x="7812181" y="2270772"/>
          <a:ext cx="4024453" cy="1618666"/>
        </p:xfrm>
        <a:graphic>
          <a:graphicData uri="http://schemas.openxmlformats.org/drawingml/2006/table">
            <a:tbl>
              <a:tblPr/>
              <a:tblGrid>
                <a:gridCol w="1355909">
                  <a:extLst>
                    <a:ext uri="{9D8B030D-6E8A-4147-A177-3AD203B41FA5}">
                      <a16:colId xmlns="" xmlns:a16="http://schemas.microsoft.com/office/drawing/2014/main" val="20000"/>
                    </a:ext>
                  </a:extLst>
                </a:gridCol>
                <a:gridCol w="1483434">
                  <a:extLst>
                    <a:ext uri="{9D8B030D-6E8A-4147-A177-3AD203B41FA5}">
                      <a16:colId xmlns="" xmlns:a16="http://schemas.microsoft.com/office/drawing/2014/main" val="20001"/>
                    </a:ext>
                  </a:extLst>
                </a:gridCol>
                <a:gridCol w="1185110">
                  <a:extLst>
                    <a:ext uri="{9D8B030D-6E8A-4147-A177-3AD203B41FA5}">
                      <a16:colId xmlns="" xmlns:a16="http://schemas.microsoft.com/office/drawing/2014/main" val="20002"/>
                    </a:ext>
                  </a:extLst>
                </a:gridCol>
              </a:tblGrid>
              <a:tr h="622564">
                <a:tc>
                  <a:txBody>
                    <a:bodyPr/>
                    <a:lstStyle/>
                    <a:p>
                      <a:pPr algn="ctr" fontAlgn="ctr"/>
                      <a:r>
                        <a:rPr lang="en-US" sz="1600" b="1" i="0" u="none" strike="noStrike" dirty="0">
                          <a:solidFill>
                            <a:srgbClr val="FFFFFF"/>
                          </a:solidFill>
                          <a:effectLst/>
                          <a:latin typeface="Calibri" panose="020F0502020204030204" pitchFamily="34" charset="0"/>
                        </a:rPr>
                        <a:t>PHASE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1" i="0" u="none" strike="noStrike">
                          <a:solidFill>
                            <a:srgbClr val="000000"/>
                          </a:solidFill>
                          <a:effectLst/>
                          <a:latin typeface="Calibri" panose="020F0502020204030204" pitchFamily="34" charset="0"/>
                        </a:rPr>
                        <a:t>LONG TERM SIGMA 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panose="020F0502020204030204" pitchFamily="34" charset="0"/>
                        </a:rPr>
                        <a:t>AVG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8051">
                <a:tc>
                  <a:txBody>
                    <a:bodyPr/>
                    <a:lstStyle/>
                    <a:p>
                      <a:pPr algn="ctr" fontAlgn="ctr"/>
                      <a:r>
                        <a:rPr lang="en-US" sz="1600" b="1" i="0" u="none" strike="noStrike">
                          <a:solidFill>
                            <a:srgbClr val="FFFFFF"/>
                          </a:solidFill>
                          <a:effectLst/>
                          <a:latin typeface="Calibri" panose="020F0502020204030204" pitchFamily="34" charset="0"/>
                        </a:rPr>
                        <a:t>MEASURE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0.0167</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smtClean="0">
                          <a:solidFill>
                            <a:srgbClr val="000000"/>
                          </a:solidFill>
                          <a:effectLst/>
                          <a:latin typeface="Calibri" panose="020F0502020204030204" pitchFamily="34" charset="0"/>
                        </a:rPr>
                        <a:t>0.26735</a:t>
                      </a:r>
                      <a:r>
                        <a:rPr lang="en-US"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98051">
                <a:tc>
                  <a:txBody>
                    <a:bodyPr/>
                    <a:lstStyle/>
                    <a:p>
                      <a:pPr algn="ctr" fontAlgn="ctr"/>
                      <a:r>
                        <a:rPr lang="en-US" sz="1600" b="1" i="0" u="none" strike="noStrike">
                          <a:solidFill>
                            <a:srgbClr val="FFFFFF"/>
                          </a:solidFill>
                          <a:effectLst/>
                          <a:latin typeface="Calibri" panose="020F0502020204030204" pitchFamily="34" charset="0"/>
                        </a:rPr>
                        <a:t>IMPROVE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000" b="1" i="0" u="none" strike="noStrike" dirty="0" smtClean="0">
                          <a:solidFill>
                            <a:srgbClr val="000000"/>
                          </a:solidFill>
                          <a:effectLst/>
                          <a:latin typeface="Calibri" panose="020F0502020204030204" pitchFamily="34" charset="0"/>
                        </a:rPr>
                        <a:t>0.518</a:t>
                      </a:r>
                      <a:r>
                        <a:rPr lang="en-US"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 </a:t>
                      </a:r>
                      <a:r>
                        <a:rPr lang="en-US" sz="2000" b="1" i="0" u="none" strike="noStrike" dirty="0" smtClean="0">
                          <a:solidFill>
                            <a:srgbClr val="000000"/>
                          </a:solidFill>
                          <a:effectLst/>
                          <a:latin typeface="Calibri" panose="020F0502020204030204" pitchFamily="34" charset="0"/>
                        </a:rPr>
                        <a:t>0.26735</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15" name="Chart 14"/>
          <p:cNvGraphicFramePr>
            <a:graphicFrameLocks/>
          </p:cNvGraphicFramePr>
          <p:nvPr>
            <p:extLst>
              <p:ext uri="{D42A27DB-BD31-4B8C-83A1-F6EECF244321}">
                <p14:modId xmlns:p14="http://schemas.microsoft.com/office/powerpoint/2010/main" val="2037413238"/>
              </p:ext>
            </p:extLst>
          </p:nvPr>
        </p:nvGraphicFramePr>
        <p:xfrm>
          <a:off x="804984" y="1744266"/>
          <a:ext cx="6264322" cy="3537417"/>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 Box 7"/>
          <p:cNvSpPr txBox="1">
            <a:spLocks noChangeArrowheads="1"/>
          </p:cNvSpPr>
          <p:nvPr/>
        </p:nvSpPr>
        <p:spPr bwMode="auto">
          <a:xfrm>
            <a:off x="602037" y="5415921"/>
            <a:ext cx="10756525" cy="92333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b="1" i="1" u="sng" kern="0" dirty="0">
                <a:solidFill>
                  <a:srgbClr val="007BB9"/>
                </a:solidFill>
              </a:rPr>
              <a:t>Interpretation: </a:t>
            </a:r>
            <a:r>
              <a:rPr lang="en-US" b="1" i="1" kern="0" dirty="0">
                <a:solidFill>
                  <a:prstClr val="black"/>
                </a:solidFill>
              </a:rPr>
              <a:t>If we observe the graph, the long term sigma value was </a:t>
            </a:r>
            <a:r>
              <a:rPr lang="en-US" b="1" i="1" kern="0" dirty="0" smtClean="0">
                <a:solidFill>
                  <a:prstClr val="black"/>
                </a:solidFill>
              </a:rPr>
              <a:t>0.0167</a:t>
            </a:r>
            <a:r>
              <a:rPr lang="en-US" b="1" i="1" kern="0" dirty="0" smtClean="0">
                <a:solidFill>
                  <a:prstClr val="black"/>
                </a:solidFill>
              </a:rPr>
              <a:t> </a:t>
            </a:r>
            <a:r>
              <a:rPr lang="en-US" b="1" i="1" kern="0" dirty="0">
                <a:solidFill>
                  <a:prstClr val="black"/>
                </a:solidFill>
              </a:rPr>
              <a:t>in Measure phase, it improved to </a:t>
            </a:r>
            <a:r>
              <a:rPr lang="en-US" b="1" i="1" kern="0" dirty="0" smtClean="0">
                <a:solidFill>
                  <a:prstClr val="black"/>
                </a:solidFill>
              </a:rPr>
              <a:t>0.518</a:t>
            </a:r>
            <a:r>
              <a:rPr lang="en-US" b="1" i="1" kern="0" dirty="0" smtClean="0">
                <a:solidFill>
                  <a:prstClr val="black"/>
                </a:solidFill>
              </a:rPr>
              <a:t> </a:t>
            </a:r>
            <a:r>
              <a:rPr lang="en-US" b="1" i="1" kern="0" dirty="0">
                <a:solidFill>
                  <a:prstClr val="black"/>
                </a:solidFill>
              </a:rPr>
              <a:t>in improve </a:t>
            </a:r>
            <a:r>
              <a:rPr lang="en-US" b="1" i="1" kern="0" dirty="0" smtClean="0">
                <a:solidFill>
                  <a:prstClr val="black"/>
                </a:solidFill>
              </a:rPr>
              <a:t>phase, so </a:t>
            </a:r>
            <a:r>
              <a:rPr lang="en-US" b="1" i="1" kern="0" dirty="0">
                <a:solidFill>
                  <a:prstClr val="black"/>
                </a:solidFill>
              </a:rPr>
              <a:t>there is </a:t>
            </a:r>
            <a:r>
              <a:rPr lang="en-US" b="1" i="1" kern="0" dirty="0" smtClean="0">
                <a:solidFill>
                  <a:prstClr val="black"/>
                </a:solidFill>
              </a:rPr>
              <a:t>an </a:t>
            </a:r>
            <a:r>
              <a:rPr lang="en-US" b="1" i="1" kern="0" dirty="0">
                <a:solidFill>
                  <a:prstClr val="black"/>
                </a:solidFill>
              </a:rPr>
              <a:t>improvement observed in long term sigma value from measure phase to improve phase.</a:t>
            </a:r>
          </a:p>
        </p:txBody>
      </p:sp>
    </p:spTree>
    <p:extLst>
      <p:ext uri="{BB962C8B-B14F-4D97-AF65-F5344CB8AC3E}">
        <p14:creationId xmlns:p14="http://schemas.microsoft.com/office/powerpoint/2010/main" val="19980703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95</a:t>
            </a:fld>
            <a:endParaRPr>
              <a:solidFill>
                <a:srgbClr val="FFFFFF"/>
              </a:solidFill>
            </a:endParaRPr>
          </a:p>
        </p:txBody>
      </p:sp>
      <p:sp>
        <p:nvSpPr>
          <p:cNvPr id="99" name="Title 3"/>
          <p:cNvSpPr txBox="1">
            <a:spLocks/>
          </p:cNvSpPr>
          <p:nvPr/>
        </p:nvSpPr>
        <p:spPr>
          <a:xfrm>
            <a:off x="1690639" y="95378"/>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5" name="Rectangle 4"/>
          <p:cNvSpPr/>
          <p:nvPr/>
        </p:nvSpPr>
        <p:spPr>
          <a:xfrm>
            <a:off x="3465095" y="1305060"/>
            <a:ext cx="6027980" cy="449353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en-US" sz="1100" b="1" dirty="0">
                <a:solidFill>
                  <a:srgbClr val="3A3F50"/>
                </a:solidFill>
              </a:rPr>
              <a:t>Chi-Square Test for Association: CSAT, TYPES OF TASK COMPLEXITY </a:t>
            </a:r>
          </a:p>
          <a:p>
            <a:endParaRPr lang="en-US" sz="1100" b="1" dirty="0">
              <a:solidFill>
                <a:srgbClr val="3A3F50"/>
              </a:solidFill>
            </a:endParaRPr>
          </a:p>
          <a:p>
            <a:r>
              <a:rPr lang="en-US" sz="1100" dirty="0">
                <a:solidFill>
                  <a:srgbClr val="3A3F50"/>
                </a:solidFill>
              </a:rPr>
              <a:t>Rows: CSAT   Columns: TYPES OF TASK </a:t>
            </a:r>
            <a:r>
              <a:rPr lang="en-US" sz="1100" dirty="0" smtClean="0">
                <a:solidFill>
                  <a:srgbClr val="3A3F50"/>
                </a:solidFill>
              </a:rPr>
              <a:t>COMPLEXITY</a:t>
            </a:r>
            <a:endParaRPr lang="en-US" sz="1100" dirty="0">
              <a:solidFill>
                <a:srgbClr val="3A3F50"/>
              </a:solidFill>
            </a:endParaRPr>
          </a:p>
          <a:p>
            <a:r>
              <a:rPr lang="en-US" sz="1100" dirty="0">
                <a:solidFill>
                  <a:srgbClr val="3A3F50"/>
                </a:solidFill>
              </a:rPr>
              <a:t>        HIGH    LOW    MID   All</a:t>
            </a:r>
          </a:p>
          <a:p>
            <a:endParaRPr lang="en-US" sz="1100" dirty="0">
              <a:solidFill>
                <a:srgbClr val="3A3F50"/>
              </a:solidFill>
            </a:endParaRPr>
          </a:p>
          <a:p>
            <a:r>
              <a:rPr lang="en-US" sz="1100" dirty="0">
                <a:solidFill>
                  <a:srgbClr val="3A3F50"/>
                </a:solidFill>
              </a:rPr>
              <a:t>1        163      0      0   163</a:t>
            </a:r>
          </a:p>
          <a:p>
            <a:r>
              <a:rPr lang="en-US" sz="1100" dirty="0">
                <a:solidFill>
                  <a:srgbClr val="3A3F50"/>
                </a:solidFill>
              </a:rPr>
              <a:t>      </a:t>
            </a:r>
            <a:r>
              <a:rPr lang="en-US" sz="1100" dirty="0" smtClean="0">
                <a:solidFill>
                  <a:srgbClr val="3A3F50"/>
                </a:solidFill>
              </a:rPr>
              <a:t> </a:t>
            </a:r>
            <a:r>
              <a:rPr lang="en-US" sz="1100" dirty="0">
                <a:solidFill>
                  <a:srgbClr val="3A3F50"/>
                </a:solidFill>
              </a:rPr>
              <a:t>49.2   68.8   45.0</a:t>
            </a:r>
          </a:p>
          <a:p>
            <a:endParaRPr lang="en-US" sz="1100" dirty="0">
              <a:solidFill>
                <a:srgbClr val="3A3F50"/>
              </a:solidFill>
            </a:endParaRPr>
          </a:p>
          <a:p>
            <a:r>
              <a:rPr lang="en-US" sz="1100" dirty="0">
                <a:solidFill>
                  <a:srgbClr val="3A3F50"/>
                </a:solidFill>
              </a:rPr>
              <a:t>2        290      0      0   290</a:t>
            </a:r>
          </a:p>
          <a:p>
            <a:r>
              <a:rPr lang="en-US" sz="1100" dirty="0">
                <a:solidFill>
                  <a:srgbClr val="3A3F50"/>
                </a:solidFill>
              </a:rPr>
              <a:t>        87.6  122.4   </a:t>
            </a:r>
            <a:r>
              <a:rPr lang="en-US" sz="1100" dirty="0" smtClean="0">
                <a:solidFill>
                  <a:srgbClr val="3A3F50"/>
                </a:solidFill>
              </a:rPr>
              <a:t>80.0</a:t>
            </a:r>
          </a:p>
          <a:p>
            <a:endParaRPr lang="en-US" sz="1100" dirty="0">
              <a:solidFill>
                <a:srgbClr val="3A3F50"/>
              </a:solidFill>
            </a:endParaRPr>
          </a:p>
          <a:p>
            <a:r>
              <a:rPr lang="en-US" sz="1100" dirty="0">
                <a:solidFill>
                  <a:srgbClr val="3A3F50"/>
                </a:solidFill>
              </a:rPr>
              <a:t>3          0      0    414   414</a:t>
            </a:r>
          </a:p>
          <a:p>
            <a:r>
              <a:rPr lang="en-US" sz="1100" dirty="0">
                <a:solidFill>
                  <a:srgbClr val="3A3F50"/>
                </a:solidFill>
              </a:rPr>
              <a:t>       125.0  174.7  114.3</a:t>
            </a:r>
          </a:p>
          <a:p>
            <a:endParaRPr lang="en-US" sz="1100" dirty="0">
              <a:solidFill>
                <a:srgbClr val="3A3F50"/>
              </a:solidFill>
            </a:endParaRPr>
          </a:p>
          <a:p>
            <a:r>
              <a:rPr lang="en-US" sz="1100" dirty="0">
                <a:solidFill>
                  <a:srgbClr val="3A3F50"/>
                </a:solidFill>
              </a:rPr>
              <a:t>4          0    395      0   395</a:t>
            </a:r>
          </a:p>
          <a:p>
            <a:r>
              <a:rPr lang="en-US" sz="1100" dirty="0">
                <a:solidFill>
                  <a:srgbClr val="3A3F50"/>
                </a:solidFill>
              </a:rPr>
              <a:t>       119.3  166.7  109.0</a:t>
            </a:r>
          </a:p>
          <a:p>
            <a:endParaRPr lang="en-US" sz="1100" dirty="0">
              <a:solidFill>
                <a:srgbClr val="3A3F50"/>
              </a:solidFill>
            </a:endParaRPr>
          </a:p>
          <a:p>
            <a:r>
              <a:rPr lang="en-US" sz="1100" dirty="0">
                <a:solidFill>
                  <a:srgbClr val="3A3F50"/>
                </a:solidFill>
              </a:rPr>
              <a:t>5          0    238      0   238</a:t>
            </a:r>
          </a:p>
          <a:p>
            <a:r>
              <a:rPr lang="en-US" sz="1100" dirty="0">
                <a:solidFill>
                  <a:srgbClr val="3A3F50"/>
                </a:solidFill>
              </a:rPr>
              <a:t>        71.9  100.4   65.7</a:t>
            </a:r>
          </a:p>
          <a:p>
            <a:endParaRPr lang="en-US" sz="1100" dirty="0">
              <a:solidFill>
                <a:srgbClr val="3A3F50"/>
              </a:solidFill>
            </a:endParaRPr>
          </a:p>
          <a:p>
            <a:r>
              <a:rPr lang="en-US" sz="1100" dirty="0">
                <a:solidFill>
                  <a:srgbClr val="3A3F50"/>
                </a:solidFill>
              </a:rPr>
              <a:t>All      453    633    414  1500</a:t>
            </a:r>
          </a:p>
          <a:p>
            <a:r>
              <a:rPr lang="en-US" sz="1100" dirty="0" smtClean="0">
                <a:solidFill>
                  <a:srgbClr val="3A3F50"/>
                </a:solidFill>
              </a:rPr>
              <a:t>Cell </a:t>
            </a:r>
            <a:r>
              <a:rPr lang="en-US" sz="1100" dirty="0">
                <a:solidFill>
                  <a:srgbClr val="3A3F50"/>
                </a:solidFill>
              </a:rPr>
              <a:t>Contents:      Count</a:t>
            </a:r>
          </a:p>
          <a:p>
            <a:r>
              <a:rPr lang="en-US" sz="1100" dirty="0">
                <a:solidFill>
                  <a:srgbClr val="3A3F50"/>
                </a:solidFill>
              </a:rPr>
              <a:t>                    Expected </a:t>
            </a:r>
            <a:r>
              <a:rPr lang="en-US" sz="1100" dirty="0" smtClean="0">
                <a:solidFill>
                  <a:srgbClr val="3A3F50"/>
                </a:solidFill>
              </a:rPr>
              <a:t>count</a:t>
            </a:r>
            <a:endParaRPr lang="en-US" sz="1100" dirty="0">
              <a:solidFill>
                <a:srgbClr val="3A3F50"/>
              </a:solidFill>
            </a:endParaRPr>
          </a:p>
          <a:p>
            <a:endParaRPr lang="en-US" sz="1100" dirty="0" smtClean="0">
              <a:solidFill>
                <a:srgbClr val="3A3F50"/>
              </a:solidFill>
            </a:endParaRPr>
          </a:p>
          <a:p>
            <a:r>
              <a:rPr lang="en-US" sz="1100" dirty="0" smtClean="0">
                <a:solidFill>
                  <a:srgbClr val="3A3F50"/>
                </a:solidFill>
              </a:rPr>
              <a:t>Pearson </a:t>
            </a:r>
            <a:r>
              <a:rPr lang="en-US" sz="1100" dirty="0">
                <a:solidFill>
                  <a:srgbClr val="3A3F50"/>
                </a:solidFill>
              </a:rPr>
              <a:t>Chi-Square = 3000.000, DF = 8, P-Value = 0.000</a:t>
            </a:r>
          </a:p>
          <a:p>
            <a:r>
              <a:rPr lang="en-US" sz="1100" dirty="0">
                <a:solidFill>
                  <a:srgbClr val="3A3F50"/>
                </a:solidFill>
              </a:rPr>
              <a:t>Likelihood Ratio Chi-Square = 3242.950, DF = 8, P-Value = 0.000</a:t>
            </a:r>
          </a:p>
        </p:txBody>
      </p:sp>
      <p:sp>
        <p:nvSpPr>
          <p:cNvPr id="7" name="Text Box 8"/>
          <p:cNvSpPr txBox="1">
            <a:spLocks noChangeArrowheads="1"/>
          </p:cNvSpPr>
          <p:nvPr/>
        </p:nvSpPr>
        <p:spPr bwMode="auto">
          <a:xfrm>
            <a:off x="440003" y="872732"/>
            <a:ext cx="5340034"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Minitab Output of </a:t>
            </a:r>
            <a:r>
              <a:rPr lang="en-US" b="1" i="1" dirty="0" smtClean="0">
                <a:solidFill>
                  <a:prstClr val="black"/>
                </a:solidFill>
              </a:rPr>
              <a:t>Chi Square </a:t>
            </a:r>
            <a:r>
              <a:rPr lang="en-US" b="1" i="1" dirty="0">
                <a:solidFill>
                  <a:prstClr val="black"/>
                </a:solidFill>
              </a:rPr>
              <a:t>Test for Y and X</a:t>
            </a:r>
          </a:p>
        </p:txBody>
      </p:sp>
      <p:sp>
        <p:nvSpPr>
          <p:cNvPr id="9" name="Text Box 19"/>
          <p:cNvSpPr txBox="1">
            <a:spLocks noChangeArrowheads="1"/>
          </p:cNvSpPr>
          <p:nvPr/>
        </p:nvSpPr>
        <p:spPr bwMode="auto">
          <a:xfrm>
            <a:off x="646176" y="5965508"/>
            <a:ext cx="10267722" cy="400110"/>
          </a:xfrm>
          <a:prstGeom prst="rect">
            <a:avLst/>
          </a:prstGeom>
          <a:solidFill>
            <a:schemeClr val="bg1">
              <a:lumMod val="75000"/>
            </a:schemeClr>
          </a:solidFill>
          <a:ln w="9525">
            <a:noFill/>
            <a:miter lim="800000"/>
            <a:headEnd/>
            <a:tailEnd/>
          </a:ln>
        </p:spPr>
        <p:txBody>
          <a:bodyPr wrap="square">
            <a:spAutoFit/>
          </a:bodyPr>
          <a:lstStyle/>
          <a:p>
            <a:pPr algn="just">
              <a:spcBef>
                <a:spcPct val="50000"/>
              </a:spcBef>
            </a:pPr>
            <a:r>
              <a:rPr lang="en-US" sz="2000" b="1" i="1" dirty="0" smtClean="0">
                <a:solidFill>
                  <a:prstClr val="black"/>
                </a:solidFill>
              </a:rPr>
              <a:t>Interpretation: </a:t>
            </a:r>
            <a:r>
              <a:rPr lang="en-US" b="1" i="1" dirty="0" smtClean="0">
                <a:solidFill>
                  <a:prstClr val="black"/>
                </a:solidFill>
              </a:rPr>
              <a:t>Impact of “Type of task complexity” on CSAT is statistically significant. </a:t>
            </a:r>
            <a:endParaRPr lang="en-US" b="1" i="1" dirty="0">
              <a:solidFill>
                <a:prstClr val="black"/>
              </a:solidFill>
            </a:endParaRPr>
          </a:p>
        </p:txBody>
      </p:sp>
      <p:sp>
        <p:nvSpPr>
          <p:cNvPr id="10" name="Text Box 7"/>
          <p:cNvSpPr txBox="1">
            <a:spLocks noChangeArrowheads="1"/>
          </p:cNvSpPr>
          <p:nvPr/>
        </p:nvSpPr>
        <p:spPr bwMode="auto">
          <a:xfrm>
            <a:off x="6249350" y="872732"/>
            <a:ext cx="5282683" cy="369332"/>
          </a:xfrm>
          <a:prstGeom prst="rect">
            <a:avLst/>
          </a:prstGeom>
          <a:noFill/>
          <a:ln w="9525">
            <a:noFill/>
            <a:miter lim="800000"/>
            <a:headEnd/>
            <a:tailEnd/>
          </a:ln>
        </p:spPr>
        <p:txBody>
          <a:bodyPr wrap="square">
            <a:spAutoFit/>
          </a:bodyPr>
          <a:lstStyle/>
          <a:p>
            <a:pPr>
              <a:spcBef>
                <a:spcPct val="50000"/>
              </a:spcBef>
            </a:pPr>
            <a:r>
              <a:rPr lang="en-US" b="1" i="1" dirty="0">
                <a:solidFill>
                  <a:srgbClr val="3A3F50"/>
                </a:solidFill>
              </a:rPr>
              <a:t>Minitab path : </a:t>
            </a:r>
            <a:r>
              <a:rPr lang="en-US" b="1" i="1" dirty="0" smtClean="0">
                <a:solidFill>
                  <a:srgbClr val="3A3F50"/>
                </a:solidFill>
              </a:rPr>
              <a:t>Stat&gt;Tables&gt;Chi Square test</a:t>
            </a:r>
            <a:endParaRPr lang="en-US" b="1" i="1" dirty="0">
              <a:solidFill>
                <a:srgbClr val="3A3F50"/>
              </a:solidFill>
            </a:endParaRPr>
          </a:p>
        </p:txBody>
      </p:sp>
    </p:spTree>
    <p:extLst>
      <p:ext uri="{BB962C8B-B14F-4D97-AF65-F5344CB8AC3E}">
        <p14:creationId xmlns:p14="http://schemas.microsoft.com/office/powerpoint/2010/main" val="31746606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96</a:t>
            </a:fld>
            <a:endParaRPr>
              <a:solidFill>
                <a:srgbClr val="FFFFFF"/>
              </a:solidFill>
            </a:endParaRPr>
          </a:p>
        </p:txBody>
      </p:sp>
      <p:sp>
        <p:nvSpPr>
          <p:cNvPr id="99" name="Title 3"/>
          <p:cNvSpPr txBox="1">
            <a:spLocks/>
          </p:cNvSpPr>
          <p:nvPr/>
        </p:nvSpPr>
        <p:spPr>
          <a:xfrm>
            <a:off x="1690639" y="-10693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3" name="Rectangle 2"/>
          <p:cNvSpPr/>
          <p:nvPr/>
        </p:nvSpPr>
        <p:spPr>
          <a:xfrm>
            <a:off x="499834" y="874031"/>
            <a:ext cx="5181931" cy="369332"/>
          </a:xfrm>
          <a:prstGeom prst="rect">
            <a:avLst/>
          </a:prstGeom>
        </p:spPr>
        <p:txBody>
          <a:bodyPr wrap="none">
            <a:spAutoFit/>
          </a:bodyPr>
          <a:lstStyle/>
          <a:p>
            <a:pPr fontAlgn="base">
              <a:spcBef>
                <a:spcPct val="50000"/>
              </a:spcBef>
              <a:spcAft>
                <a:spcPct val="0"/>
              </a:spcAft>
            </a:pPr>
            <a:r>
              <a:rPr lang="en-US" b="1" i="1" dirty="0">
                <a:solidFill>
                  <a:prstClr val="black"/>
                </a:solidFill>
              </a:rPr>
              <a:t>Minitab Output of Chi Square Test for Y and X</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604" y="1243363"/>
            <a:ext cx="6625389" cy="5266172"/>
          </a:xfrm>
          <a:prstGeom prst="rect">
            <a:avLst/>
          </a:prstGeom>
        </p:spPr>
      </p:pic>
      <p:sp>
        <p:nvSpPr>
          <p:cNvPr id="6" name="TextBox 5"/>
          <p:cNvSpPr txBox="1"/>
          <p:nvPr/>
        </p:nvSpPr>
        <p:spPr>
          <a:xfrm>
            <a:off x="7058526" y="1652337"/>
            <a:ext cx="5082708" cy="1323439"/>
          </a:xfrm>
          <a:prstGeom prst="rect">
            <a:avLst/>
          </a:prstGeom>
          <a:noFill/>
        </p:spPr>
        <p:txBody>
          <a:bodyPr wrap="square" rtlCol="0">
            <a:spAutoFit/>
          </a:bodyPr>
          <a:lstStyle/>
          <a:p>
            <a:r>
              <a:rPr lang="en-US" sz="2400" b="1" i="1" u="sng" kern="0" dirty="0">
                <a:solidFill>
                  <a:srgbClr val="007BB9"/>
                </a:solidFill>
              </a:rPr>
              <a:t>Interpretation</a:t>
            </a:r>
            <a:r>
              <a:rPr lang="en-US" sz="2400" b="1" i="1" u="sng" kern="0" dirty="0" smtClean="0">
                <a:solidFill>
                  <a:srgbClr val="007BB9"/>
                </a:solidFill>
              </a:rPr>
              <a:t>: </a:t>
            </a:r>
          </a:p>
          <a:p>
            <a:r>
              <a:rPr lang="en-US" sz="2000" b="1" i="1" dirty="0" smtClean="0">
                <a:solidFill>
                  <a:prstClr val="black"/>
                </a:solidFill>
              </a:rPr>
              <a:t>There is no impact of “Experience” </a:t>
            </a:r>
            <a:r>
              <a:rPr lang="en-US" sz="2000" b="1" i="1" dirty="0">
                <a:solidFill>
                  <a:prstClr val="black"/>
                </a:solidFill>
              </a:rPr>
              <a:t>on CSAT </a:t>
            </a:r>
            <a:r>
              <a:rPr lang="en-US" sz="2000" b="1" i="1" dirty="0" smtClean="0">
                <a:solidFill>
                  <a:prstClr val="black"/>
                </a:solidFill>
              </a:rPr>
              <a:t>score.</a:t>
            </a:r>
            <a:endParaRPr lang="en-US" sz="2000" b="1" i="1" dirty="0">
              <a:solidFill>
                <a:prstClr val="black"/>
              </a:solidFill>
            </a:endParaRPr>
          </a:p>
          <a:p>
            <a:endParaRPr lang="en-IN" sz="1600" dirty="0"/>
          </a:p>
        </p:txBody>
      </p:sp>
    </p:spTree>
    <p:extLst>
      <p:ext uri="{BB962C8B-B14F-4D97-AF65-F5344CB8AC3E}">
        <p14:creationId xmlns:p14="http://schemas.microsoft.com/office/powerpoint/2010/main" val="25076794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97</a:t>
            </a:fld>
            <a:endParaRPr>
              <a:solidFill>
                <a:srgbClr val="FFFFFF"/>
              </a:solidFill>
            </a:endParaRPr>
          </a:p>
        </p:txBody>
      </p:sp>
      <p:sp>
        <p:nvSpPr>
          <p:cNvPr id="99" name="Title 3"/>
          <p:cNvSpPr txBox="1">
            <a:spLocks/>
          </p:cNvSpPr>
          <p:nvPr/>
        </p:nvSpPr>
        <p:spPr>
          <a:xfrm>
            <a:off x="1690639" y="-10693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3" name="Rectangle 2"/>
          <p:cNvSpPr/>
          <p:nvPr/>
        </p:nvSpPr>
        <p:spPr>
          <a:xfrm>
            <a:off x="499834" y="874031"/>
            <a:ext cx="5181931" cy="369332"/>
          </a:xfrm>
          <a:prstGeom prst="rect">
            <a:avLst/>
          </a:prstGeom>
        </p:spPr>
        <p:txBody>
          <a:bodyPr wrap="none">
            <a:spAutoFit/>
          </a:bodyPr>
          <a:lstStyle/>
          <a:p>
            <a:pPr fontAlgn="base">
              <a:spcBef>
                <a:spcPct val="50000"/>
              </a:spcBef>
              <a:spcAft>
                <a:spcPct val="0"/>
              </a:spcAft>
            </a:pPr>
            <a:r>
              <a:rPr lang="en-US" b="1" i="1" dirty="0">
                <a:solidFill>
                  <a:prstClr val="black"/>
                </a:solidFill>
              </a:rPr>
              <a:t>Minitab Output of Chi Square Test for Y and X</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537" y="1243362"/>
            <a:ext cx="6267999" cy="5227411"/>
          </a:xfrm>
          <a:prstGeom prst="rect">
            <a:avLst/>
          </a:prstGeom>
        </p:spPr>
      </p:pic>
      <p:sp>
        <p:nvSpPr>
          <p:cNvPr id="4" name="TextBox 3"/>
          <p:cNvSpPr txBox="1"/>
          <p:nvPr/>
        </p:nvSpPr>
        <p:spPr>
          <a:xfrm>
            <a:off x="6677279" y="1652336"/>
            <a:ext cx="5514721" cy="1323439"/>
          </a:xfrm>
          <a:prstGeom prst="rect">
            <a:avLst/>
          </a:prstGeom>
          <a:noFill/>
        </p:spPr>
        <p:txBody>
          <a:bodyPr wrap="square" rtlCol="0">
            <a:spAutoFit/>
          </a:bodyPr>
          <a:lstStyle/>
          <a:p>
            <a:r>
              <a:rPr lang="en-US" sz="2400" b="1" i="1" u="sng" kern="0" dirty="0">
                <a:solidFill>
                  <a:srgbClr val="007BB9"/>
                </a:solidFill>
              </a:rPr>
              <a:t>Interpretation</a:t>
            </a:r>
            <a:r>
              <a:rPr lang="en-US" sz="2400" b="1" i="1" u="sng" kern="0" dirty="0" smtClean="0">
                <a:solidFill>
                  <a:srgbClr val="007BB9"/>
                </a:solidFill>
              </a:rPr>
              <a:t>:</a:t>
            </a:r>
          </a:p>
          <a:p>
            <a:r>
              <a:rPr lang="en-US" sz="2000" b="1" i="1" dirty="0" smtClean="0">
                <a:solidFill>
                  <a:prstClr val="black"/>
                </a:solidFill>
              </a:rPr>
              <a:t>There </a:t>
            </a:r>
            <a:r>
              <a:rPr lang="en-US" sz="2000" b="1" i="1" dirty="0">
                <a:solidFill>
                  <a:prstClr val="black"/>
                </a:solidFill>
              </a:rPr>
              <a:t>is no impact of </a:t>
            </a:r>
            <a:r>
              <a:rPr lang="en-US" sz="2000" b="1" i="1" dirty="0" smtClean="0">
                <a:solidFill>
                  <a:prstClr val="black"/>
                </a:solidFill>
              </a:rPr>
              <a:t>“Query Holding Time (IN SEC)” </a:t>
            </a:r>
            <a:r>
              <a:rPr lang="en-US" sz="2000" b="1" i="1" dirty="0">
                <a:solidFill>
                  <a:prstClr val="black"/>
                </a:solidFill>
              </a:rPr>
              <a:t>on CSAT score</a:t>
            </a:r>
            <a:r>
              <a:rPr lang="en-US" sz="2000" b="1" i="1" dirty="0" smtClean="0">
                <a:solidFill>
                  <a:prstClr val="black"/>
                </a:solidFill>
              </a:rPr>
              <a:t>.</a:t>
            </a:r>
            <a:endParaRPr lang="en-US" sz="2000" b="1" i="1" u="sng" kern="0" dirty="0">
              <a:solidFill>
                <a:srgbClr val="007BB9"/>
              </a:solidFill>
            </a:endParaRPr>
          </a:p>
          <a:p>
            <a:endParaRPr lang="en-IN" sz="1600" dirty="0"/>
          </a:p>
        </p:txBody>
      </p:sp>
    </p:spTree>
    <p:extLst>
      <p:ext uri="{BB962C8B-B14F-4D97-AF65-F5344CB8AC3E}">
        <p14:creationId xmlns:p14="http://schemas.microsoft.com/office/powerpoint/2010/main" val="15458169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98</a:t>
            </a:fld>
            <a:endParaRPr>
              <a:solidFill>
                <a:srgbClr val="FFFFFF"/>
              </a:solidFill>
            </a:endParaRPr>
          </a:p>
        </p:txBody>
      </p:sp>
      <p:sp>
        <p:nvSpPr>
          <p:cNvPr id="99" name="Title 3"/>
          <p:cNvSpPr txBox="1">
            <a:spLocks/>
          </p:cNvSpPr>
          <p:nvPr/>
        </p:nvSpPr>
        <p:spPr>
          <a:xfrm>
            <a:off x="1690639" y="-10693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3" name="Rectangle 2"/>
          <p:cNvSpPr/>
          <p:nvPr/>
        </p:nvSpPr>
        <p:spPr>
          <a:xfrm>
            <a:off x="804984" y="837242"/>
            <a:ext cx="5181931" cy="369332"/>
          </a:xfrm>
          <a:prstGeom prst="rect">
            <a:avLst/>
          </a:prstGeom>
        </p:spPr>
        <p:txBody>
          <a:bodyPr wrap="none">
            <a:spAutoFit/>
          </a:bodyPr>
          <a:lstStyle/>
          <a:p>
            <a:pPr fontAlgn="base">
              <a:spcBef>
                <a:spcPct val="50000"/>
              </a:spcBef>
              <a:spcAft>
                <a:spcPct val="0"/>
              </a:spcAft>
            </a:pPr>
            <a:r>
              <a:rPr lang="en-US" b="1" i="1" dirty="0">
                <a:solidFill>
                  <a:prstClr val="black"/>
                </a:solidFill>
              </a:rPr>
              <a:t>Minitab Output of Chi Square Test for Y and X</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84" y="1280812"/>
            <a:ext cx="7391571" cy="5189962"/>
          </a:xfrm>
          <a:prstGeom prst="rect">
            <a:avLst/>
          </a:prstGeom>
        </p:spPr>
      </p:pic>
      <p:sp>
        <p:nvSpPr>
          <p:cNvPr id="4" name="TextBox 3"/>
          <p:cNvSpPr txBox="1"/>
          <p:nvPr/>
        </p:nvSpPr>
        <p:spPr>
          <a:xfrm>
            <a:off x="6946232" y="1748590"/>
            <a:ext cx="5195001" cy="1323439"/>
          </a:xfrm>
          <a:prstGeom prst="rect">
            <a:avLst/>
          </a:prstGeom>
          <a:noFill/>
        </p:spPr>
        <p:txBody>
          <a:bodyPr wrap="square" rtlCol="0">
            <a:spAutoFit/>
          </a:bodyPr>
          <a:lstStyle/>
          <a:p>
            <a:r>
              <a:rPr lang="en-US" sz="2400" b="1" i="1" u="sng" kern="0" dirty="0">
                <a:solidFill>
                  <a:srgbClr val="007BB9"/>
                </a:solidFill>
              </a:rPr>
              <a:t>Interpretation:</a:t>
            </a:r>
          </a:p>
          <a:p>
            <a:r>
              <a:rPr lang="en-US" sz="2000" b="1" i="1" dirty="0" smtClean="0">
                <a:solidFill>
                  <a:prstClr val="black"/>
                </a:solidFill>
              </a:rPr>
              <a:t>There </a:t>
            </a:r>
            <a:r>
              <a:rPr lang="en-US" sz="2000" b="1" i="1" dirty="0">
                <a:solidFill>
                  <a:prstClr val="black"/>
                </a:solidFill>
              </a:rPr>
              <a:t>is no impact of “Query Holding Time (IN </a:t>
            </a:r>
            <a:r>
              <a:rPr lang="en-US" sz="2000" b="1" i="1" dirty="0" smtClean="0">
                <a:solidFill>
                  <a:prstClr val="black"/>
                </a:solidFill>
              </a:rPr>
              <a:t>HRS)” </a:t>
            </a:r>
            <a:r>
              <a:rPr lang="en-US" sz="2000" b="1" i="1" dirty="0">
                <a:solidFill>
                  <a:prstClr val="black"/>
                </a:solidFill>
              </a:rPr>
              <a:t>on CSAT </a:t>
            </a:r>
            <a:r>
              <a:rPr lang="en-US" sz="2000" b="1" i="1" dirty="0" smtClean="0">
                <a:solidFill>
                  <a:prstClr val="black"/>
                </a:solidFill>
              </a:rPr>
              <a:t>score</a:t>
            </a:r>
            <a:endParaRPr lang="en-US" sz="1600" b="1" i="1" u="sng" kern="0" dirty="0">
              <a:solidFill>
                <a:srgbClr val="007BB9"/>
              </a:solidFill>
            </a:endParaRPr>
          </a:p>
          <a:p>
            <a:endParaRPr lang="en-IN" sz="1600" dirty="0"/>
          </a:p>
        </p:txBody>
      </p:sp>
    </p:spTree>
    <p:extLst>
      <p:ext uri="{BB962C8B-B14F-4D97-AF65-F5344CB8AC3E}">
        <p14:creationId xmlns:p14="http://schemas.microsoft.com/office/powerpoint/2010/main" val="8271264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99</a:t>
            </a:fld>
            <a:endParaRPr>
              <a:solidFill>
                <a:srgbClr val="FFFFFF"/>
              </a:solidFill>
            </a:endParaRPr>
          </a:p>
        </p:txBody>
      </p:sp>
      <p:sp>
        <p:nvSpPr>
          <p:cNvPr id="99" name="Title 3"/>
          <p:cNvSpPr txBox="1">
            <a:spLocks/>
          </p:cNvSpPr>
          <p:nvPr/>
        </p:nvSpPr>
        <p:spPr>
          <a:xfrm>
            <a:off x="1273780"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Improvement Summary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ext uri="{D42A27DB-BD31-4B8C-83A1-F6EECF244321}">
                <p14:modId xmlns:p14="http://schemas.microsoft.com/office/powerpoint/2010/main" val="2015672420"/>
              </p:ext>
            </p:extLst>
          </p:nvPr>
        </p:nvGraphicFramePr>
        <p:xfrm>
          <a:off x="524256" y="1239424"/>
          <a:ext cx="11120898" cy="3625467"/>
        </p:xfrm>
        <a:graphic>
          <a:graphicData uri="http://schemas.openxmlformats.org/drawingml/2006/table">
            <a:tbl>
              <a:tblPr/>
              <a:tblGrid>
                <a:gridCol w="684115">
                  <a:extLst>
                    <a:ext uri="{9D8B030D-6E8A-4147-A177-3AD203B41FA5}">
                      <a16:colId xmlns="" xmlns:a16="http://schemas.microsoft.com/office/drawing/2014/main" val="20000"/>
                    </a:ext>
                  </a:extLst>
                </a:gridCol>
                <a:gridCol w="986189">
                  <a:extLst>
                    <a:ext uri="{9D8B030D-6E8A-4147-A177-3AD203B41FA5}">
                      <a16:colId xmlns="" xmlns:a16="http://schemas.microsoft.com/office/drawing/2014/main" val="20001"/>
                    </a:ext>
                  </a:extLst>
                </a:gridCol>
                <a:gridCol w="1584960">
                  <a:extLst>
                    <a:ext uri="{9D8B030D-6E8A-4147-A177-3AD203B41FA5}">
                      <a16:colId xmlns="" xmlns:a16="http://schemas.microsoft.com/office/drawing/2014/main" val="20002"/>
                    </a:ext>
                  </a:extLst>
                </a:gridCol>
                <a:gridCol w="1731975">
                  <a:extLst>
                    <a:ext uri="{9D8B030D-6E8A-4147-A177-3AD203B41FA5}">
                      <a16:colId xmlns="" xmlns:a16="http://schemas.microsoft.com/office/drawing/2014/main" val="20003"/>
                    </a:ext>
                  </a:extLst>
                </a:gridCol>
                <a:gridCol w="983571">
                  <a:extLst>
                    <a:ext uri="{9D8B030D-6E8A-4147-A177-3AD203B41FA5}">
                      <a16:colId xmlns="" xmlns:a16="http://schemas.microsoft.com/office/drawing/2014/main" val="20004"/>
                    </a:ext>
                  </a:extLst>
                </a:gridCol>
                <a:gridCol w="5150088">
                  <a:extLst>
                    <a:ext uri="{9D8B030D-6E8A-4147-A177-3AD203B41FA5}">
                      <a16:colId xmlns="" xmlns:a16="http://schemas.microsoft.com/office/drawing/2014/main" val="20005"/>
                    </a:ext>
                  </a:extLst>
                </a:gridCol>
              </a:tblGrid>
              <a:tr h="280944">
                <a:tc>
                  <a:txBody>
                    <a:bodyPr/>
                    <a:lstStyle/>
                    <a:p>
                      <a:pPr algn="ctr" rtl="0" fontAlgn="ctr"/>
                      <a:r>
                        <a:rPr lang="en-US" sz="2000" b="1" i="0" u="none" strike="noStrike" dirty="0">
                          <a:solidFill>
                            <a:schemeClr val="bg1"/>
                          </a:solidFill>
                          <a:effectLst/>
                          <a:latin typeface="Calibri" panose="020F0502020204030204" pitchFamily="34" charset="0"/>
                        </a:rPr>
                        <a:t>SR. NO.</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Y</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X</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TEST</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P-VALUE</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INTERPRETATION</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1</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Arial" panose="020B0604020202020204" pitchFamily="34" charset="0"/>
                        </a:rPr>
                        <a:t>TYPES OF TASK COMPLEXITY </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CHI</a:t>
                      </a:r>
                      <a:r>
                        <a:rPr lang="en-US" sz="1200" b="0" i="0" u="none" strike="noStrike" baseline="0" dirty="0" smtClean="0">
                          <a:solidFill>
                            <a:srgbClr val="000000"/>
                          </a:solidFill>
                          <a:effectLst/>
                          <a:latin typeface="Arial" panose="020B0604020202020204" pitchFamily="34" charset="0"/>
                        </a:rPr>
                        <a:t> SQUARE</a:t>
                      </a:r>
                      <a:r>
                        <a:rPr lang="en-US" sz="1200" b="0" i="0" u="none" strike="noStrike" dirty="0" smtClean="0">
                          <a:solidFill>
                            <a:srgbClr val="000000"/>
                          </a:solidFill>
                          <a:effectLst/>
                          <a:latin typeface="Arial" panose="020B0604020202020204" pitchFamily="34" charset="0"/>
                        </a:rPr>
                        <a:t> TEST</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0.000</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Arial" panose="020B0604020202020204" pitchFamily="34" charset="0"/>
                        </a:rPr>
                        <a:t>Since p-value is &lt; 0.05, we reject null hypothesis. Hence</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There is a</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Impact of “Types of Task Complexity” On CSAT. </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EXPERIENCE</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0" i="0" u="none" strike="noStrike" dirty="0" smtClean="0">
                          <a:solidFill>
                            <a:srgbClr val="000000"/>
                          </a:solidFill>
                          <a:effectLst/>
                          <a:latin typeface="Arial" panose="020B0604020202020204" pitchFamily="34" charset="0"/>
                        </a:rPr>
                        <a:t>CHI</a:t>
                      </a:r>
                      <a:r>
                        <a:rPr lang="en-US" sz="1200" b="0" i="0" u="none" strike="noStrike" baseline="0" dirty="0" smtClean="0">
                          <a:solidFill>
                            <a:srgbClr val="000000"/>
                          </a:solidFill>
                          <a:effectLst/>
                          <a:latin typeface="Arial" panose="020B0604020202020204" pitchFamily="34" charset="0"/>
                        </a:rPr>
                        <a:t> SQUARE</a:t>
                      </a:r>
                      <a:r>
                        <a:rPr lang="en-US" sz="1200" b="0" i="0" u="none" strike="noStrike" dirty="0" smtClean="0">
                          <a:solidFill>
                            <a:srgbClr val="000000"/>
                          </a:solidFill>
                          <a:effectLst/>
                          <a:latin typeface="Arial" panose="020B0604020202020204" pitchFamily="34" charset="0"/>
                        </a:rPr>
                        <a:t> TEST</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0.702</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smtClean="0">
                          <a:solidFill>
                            <a:srgbClr val="000000"/>
                          </a:solidFill>
                          <a:effectLst/>
                          <a:latin typeface="Arial" panose="020B0604020202020204" pitchFamily="34" charset="0"/>
                        </a:rPr>
                        <a:t>Since p-value is &gt; 0.05, we fail</a:t>
                      </a:r>
                      <a:r>
                        <a:rPr lang="en-US" sz="1400" b="0" i="0" u="none" strike="noStrike" baseline="0" dirty="0" smtClean="0">
                          <a:solidFill>
                            <a:srgbClr val="000000"/>
                          </a:solidFill>
                          <a:effectLst/>
                          <a:latin typeface="Arial" panose="020B0604020202020204" pitchFamily="34" charset="0"/>
                        </a:rPr>
                        <a:t> to</a:t>
                      </a:r>
                      <a:r>
                        <a:rPr lang="en-US" sz="1400" b="0" i="0" u="none" strike="noStrike" dirty="0" smtClean="0">
                          <a:solidFill>
                            <a:srgbClr val="000000"/>
                          </a:solidFill>
                          <a:effectLst/>
                          <a:latin typeface="Arial" panose="020B0604020202020204" pitchFamily="34" charset="0"/>
                        </a:rPr>
                        <a:t> reject null hypothesis. Hence</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There is no</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Impact of “Experience” On CSAT. </a:t>
                      </a:r>
                      <a:endParaRPr lang="en-US" sz="1400" b="0" i="0" u="none" strike="noStrike" dirty="0" smtClean="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3</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QUERY HOLDING TIME(IN SEC)</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0" i="0" u="none" strike="noStrike" dirty="0" smtClean="0">
                          <a:solidFill>
                            <a:srgbClr val="000000"/>
                          </a:solidFill>
                          <a:effectLst/>
                          <a:latin typeface="Arial" panose="020B0604020202020204" pitchFamily="34" charset="0"/>
                        </a:rPr>
                        <a:t>CHI</a:t>
                      </a:r>
                      <a:r>
                        <a:rPr lang="en-US" sz="1200" b="0" i="0" u="none" strike="noStrike" baseline="0" dirty="0" smtClean="0">
                          <a:solidFill>
                            <a:srgbClr val="000000"/>
                          </a:solidFill>
                          <a:effectLst/>
                          <a:latin typeface="Arial" panose="020B0604020202020204" pitchFamily="34" charset="0"/>
                        </a:rPr>
                        <a:t> SQUARE</a:t>
                      </a:r>
                      <a:r>
                        <a:rPr lang="en-US" sz="1200" b="0" i="0" u="none" strike="noStrike" dirty="0" smtClean="0">
                          <a:solidFill>
                            <a:srgbClr val="000000"/>
                          </a:solidFill>
                          <a:effectLst/>
                          <a:latin typeface="Arial" panose="020B0604020202020204" pitchFamily="34" charset="0"/>
                        </a:rPr>
                        <a:t> TEST</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0.509</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smtClean="0">
                          <a:solidFill>
                            <a:srgbClr val="000000"/>
                          </a:solidFill>
                          <a:effectLst/>
                          <a:latin typeface="Arial" panose="020B0604020202020204" pitchFamily="34" charset="0"/>
                        </a:rPr>
                        <a:t>Since p-value is &gt; 0.05, we fail</a:t>
                      </a:r>
                      <a:r>
                        <a:rPr lang="en-US" sz="1400" b="0" i="0" u="none" strike="noStrike" baseline="0" dirty="0" smtClean="0">
                          <a:solidFill>
                            <a:srgbClr val="000000"/>
                          </a:solidFill>
                          <a:effectLst/>
                          <a:latin typeface="Arial" panose="020B0604020202020204" pitchFamily="34" charset="0"/>
                        </a:rPr>
                        <a:t> to</a:t>
                      </a:r>
                      <a:r>
                        <a:rPr lang="en-US" sz="1400" b="0" i="0" u="none" strike="noStrike" dirty="0" smtClean="0">
                          <a:solidFill>
                            <a:srgbClr val="000000"/>
                          </a:solidFill>
                          <a:effectLst/>
                          <a:latin typeface="Arial" panose="020B0604020202020204" pitchFamily="34" charset="0"/>
                        </a:rPr>
                        <a:t> reject null hypothesis. Hence</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There is no</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Impact of “Query</a:t>
                      </a:r>
                      <a:r>
                        <a:rPr lang="en-US" sz="1400" b="1" i="1" u="none" strike="noStrike" baseline="0" dirty="0" smtClean="0">
                          <a:solidFill>
                            <a:srgbClr val="000000"/>
                          </a:solidFill>
                          <a:effectLst/>
                          <a:latin typeface="Arial" panose="020B0604020202020204" pitchFamily="34" charset="0"/>
                        </a:rPr>
                        <a:t> Holding Time(IN SEC)</a:t>
                      </a:r>
                      <a:r>
                        <a:rPr lang="en-US" sz="1400" b="1" i="1" u="none" strike="noStrike" dirty="0" smtClean="0">
                          <a:solidFill>
                            <a:srgbClr val="000000"/>
                          </a:solidFill>
                          <a:effectLst/>
                          <a:latin typeface="Arial" panose="020B0604020202020204" pitchFamily="34" charset="0"/>
                        </a:rPr>
                        <a:t>” On CSAT. </a:t>
                      </a:r>
                      <a:endParaRPr lang="en-US" sz="1400" b="0" i="0" u="none" strike="noStrike" dirty="0" smtClean="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4</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0" i="0" u="none" strike="noStrike" dirty="0" smtClean="0">
                          <a:solidFill>
                            <a:srgbClr val="000000"/>
                          </a:solidFill>
                          <a:effectLst/>
                          <a:latin typeface="Arial" panose="020B0604020202020204" pitchFamily="34" charset="0"/>
                        </a:rPr>
                        <a:t>QUERY HOLDING TIME(IN HRS)</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0" i="0" u="none" strike="noStrike" dirty="0" smtClean="0">
                          <a:solidFill>
                            <a:srgbClr val="000000"/>
                          </a:solidFill>
                          <a:effectLst/>
                          <a:latin typeface="Arial" panose="020B0604020202020204" pitchFamily="34" charset="0"/>
                        </a:rPr>
                        <a:t>CHI</a:t>
                      </a:r>
                      <a:r>
                        <a:rPr lang="en-US" sz="1200" b="0" i="0" u="none" strike="noStrike" baseline="0" dirty="0" smtClean="0">
                          <a:solidFill>
                            <a:srgbClr val="000000"/>
                          </a:solidFill>
                          <a:effectLst/>
                          <a:latin typeface="Arial" panose="020B0604020202020204" pitchFamily="34" charset="0"/>
                        </a:rPr>
                        <a:t> SQUARE</a:t>
                      </a:r>
                      <a:r>
                        <a:rPr lang="en-US" sz="1200" b="0" i="0" u="none" strike="noStrike" dirty="0" smtClean="0">
                          <a:solidFill>
                            <a:srgbClr val="000000"/>
                          </a:solidFill>
                          <a:effectLst/>
                          <a:latin typeface="Arial" panose="020B0604020202020204" pitchFamily="34" charset="0"/>
                        </a:rPr>
                        <a:t> TEST</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0.952</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smtClean="0">
                          <a:solidFill>
                            <a:srgbClr val="000000"/>
                          </a:solidFill>
                          <a:effectLst/>
                          <a:latin typeface="Arial" panose="020B0604020202020204" pitchFamily="34" charset="0"/>
                        </a:rPr>
                        <a:t>Since p-value is &gt; 0.05, we fail</a:t>
                      </a:r>
                      <a:r>
                        <a:rPr lang="en-US" sz="1400" b="0" i="0" u="none" strike="noStrike" baseline="0" dirty="0" smtClean="0">
                          <a:solidFill>
                            <a:srgbClr val="000000"/>
                          </a:solidFill>
                          <a:effectLst/>
                          <a:latin typeface="Arial" panose="020B0604020202020204" pitchFamily="34" charset="0"/>
                        </a:rPr>
                        <a:t> to</a:t>
                      </a:r>
                      <a:r>
                        <a:rPr lang="en-US" sz="1400" b="0" i="0" u="none" strike="noStrike" dirty="0" smtClean="0">
                          <a:solidFill>
                            <a:srgbClr val="000000"/>
                          </a:solidFill>
                          <a:effectLst/>
                          <a:latin typeface="Arial" panose="020B0604020202020204" pitchFamily="34" charset="0"/>
                        </a:rPr>
                        <a:t> reject null hypothesis. Hence</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There is no</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Impact of “Query</a:t>
                      </a:r>
                      <a:r>
                        <a:rPr lang="en-US" sz="1400" b="1" i="1" u="none" strike="noStrike" baseline="0" dirty="0" smtClean="0">
                          <a:solidFill>
                            <a:srgbClr val="000000"/>
                          </a:solidFill>
                          <a:effectLst/>
                          <a:latin typeface="Arial" panose="020B0604020202020204" pitchFamily="34" charset="0"/>
                        </a:rPr>
                        <a:t> Holding Time(IN HRS)</a:t>
                      </a:r>
                      <a:r>
                        <a:rPr lang="en-US" sz="1400" b="1" i="1" u="none" strike="noStrike" dirty="0" smtClean="0">
                          <a:solidFill>
                            <a:srgbClr val="000000"/>
                          </a:solidFill>
                          <a:effectLst/>
                          <a:latin typeface="Arial" panose="020B0604020202020204" pitchFamily="34" charset="0"/>
                        </a:rPr>
                        <a:t>” On CSAT. </a:t>
                      </a:r>
                      <a:endParaRPr lang="en-US" sz="1400" b="0" i="0" u="none" strike="noStrike" dirty="0" smtClean="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845389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defPPr>
      </a:lstStyle>
    </a:txDef>
  </a:objectDefaults>
  <a:extraClrSchemeLst/>
</a:theme>
</file>

<file path=ppt/theme/theme2.xml><?xml version="1.0" encoding="utf-8"?>
<a:theme xmlns:a="http://schemas.openxmlformats.org/drawingml/2006/main" name="1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16561</TotalTime>
  <Words>14535</Words>
  <Application>Microsoft Office PowerPoint</Application>
  <PresentationFormat>Widescreen</PresentationFormat>
  <Paragraphs>2116</Paragraphs>
  <Slides>120</Slides>
  <Notes>118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120</vt:i4>
      </vt:variant>
    </vt:vector>
  </HeadingPairs>
  <TitlesOfParts>
    <vt:vector size="135" baseType="lpstr">
      <vt:lpstr>Arial</vt:lpstr>
      <vt:lpstr>Arial Black</vt:lpstr>
      <vt:lpstr>Bahnschrift Light Condensed</vt:lpstr>
      <vt:lpstr>Barlow Light</vt:lpstr>
      <vt:lpstr>Bodoni MT</vt:lpstr>
      <vt:lpstr>Bodoni MT Black</vt:lpstr>
      <vt:lpstr>Calibri</vt:lpstr>
      <vt:lpstr>Cambria</vt:lpstr>
      <vt:lpstr>Raleway SemiBold</vt:lpstr>
      <vt:lpstr>Symbol</vt:lpstr>
      <vt:lpstr>Times New Roman</vt:lpstr>
      <vt:lpstr>Gaoler template</vt:lpstr>
      <vt:lpstr>1_Gaoler template</vt:lpstr>
      <vt:lpstr>2_Gaoler template</vt:lpstr>
      <vt:lpstr>Worksheet</vt:lpstr>
      <vt:lpstr>PROJECT NO. 2</vt:lpstr>
      <vt:lpstr>DEFINE PHASE</vt:lpstr>
      <vt:lpstr>Scenario:</vt:lpstr>
      <vt:lpstr>Identification of VOC and Internal -External Customers</vt:lpstr>
      <vt:lpstr>DATA  COLLECTION PLAN</vt:lpstr>
      <vt:lpstr>PowerPoint Presentation</vt:lpstr>
      <vt:lpstr>PowerPoint Presentation</vt:lpstr>
      <vt:lpstr>PROJECT CHARTER</vt:lpstr>
      <vt:lpstr>PowerPoint Presentation</vt:lpstr>
      <vt:lpstr>PowerPoint Presentation</vt:lpstr>
      <vt:lpstr>PowerPoint Presentation</vt:lpstr>
      <vt:lpstr>COMMUNICATION PLAN (RACI MATRIX)</vt:lpstr>
      <vt:lpstr>MEASURE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ANALYZE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Updated Process Map</vt:lpstr>
      <vt:lpstr>PowerPoint Presentation</vt:lpstr>
      <vt:lpstr>PowerPoint Presentation</vt:lpstr>
      <vt:lpstr>PowerPoint Presentation</vt:lpstr>
      <vt:lpstr>PowerPoint Presentation</vt:lpstr>
      <vt:lpstr>PowerPoint Presentation</vt:lpstr>
      <vt:lpstr>Control Chart – Discrete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Tejashree</dc:creator>
  <cp:lastModifiedBy>asus</cp:lastModifiedBy>
  <cp:revision>241</cp:revision>
  <dcterms:created xsi:type="dcterms:W3CDTF">2020-05-28T10:34:44Z</dcterms:created>
  <dcterms:modified xsi:type="dcterms:W3CDTF">2021-01-13T16:56:08Z</dcterms:modified>
</cp:coreProperties>
</file>